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61"/>
  </p:notesMasterIdLst>
  <p:handoutMasterIdLst>
    <p:handoutMasterId r:id="rId62"/>
  </p:handoutMasterIdLst>
  <p:sldIdLst>
    <p:sldId id="462" r:id="rId8"/>
    <p:sldId id="1423" r:id="rId9"/>
    <p:sldId id="1427" r:id="rId10"/>
    <p:sldId id="463" r:id="rId11"/>
    <p:sldId id="464" r:id="rId12"/>
    <p:sldId id="465" r:id="rId13"/>
    <p:sldId id="1412" r:id="rId14"/>
    <p:sldId id="1377" r:id="rId15"/>
    <p:sldId id="1424" r:id="rId16"/>
    <p:sldId id="467" r:id="rId17"/>
    <p:sldId id="1419" r:id="rId18"/>
    <p:sldId id="468" r:id="rId19"/>
    <p:sldId id="1365" r:id="rId20"/>
    <p:sldId id="477" r:id="rId21"/>
    <p:sldId id="1405" r:id="rId22"/>
    <p:sldId id="471" r:id="rId23"/>
    <p:sldId id="1406" r:id="rId24"/>
    <p:sldId id="1407" r:id="rId25"/>
    <p:sldId id="1408" r:id="rId26"/>
    <p:sldId id="1366" r:id="rId27"/>
    <p:sldId id="472" r:id="rId28"/>
    <p:sldId id="473" r:id="rId29"/>
    <p:sldId id="1414" r:id="rId30"/>
    <p:sldId id="475" r:id="rId31"/>
    <p:sldId id="476" r:id="rId32"/>
    <p:sldId id="1428" r:id="rId33"/>
    <p:sldId id="1425" r:id="rId34"/>
    <p:sldId id="1426" r:id="rId35"/>
    <p:sldId id="479" r:id="rId36"/>
    <p:sldId id="1378" r:id="rId37"/>
    <p:sldId id="1415" r:id="rId38"/>
    <p:sldId id="1417" r:id="rId39"/>
    <p:sldId id="480" r:id="rId40"/>
    <p:sldId id="1341" r:id="rId41"/>
    <p:sldId id="1429" r:id="rId42"/>
    <p:sldId id="1402" r:id="rId43"/>
    <p:sldId id="1418" r:id="rId44"/>
    <p:sldId id="482" r:id="rId45"/>
    <p:sldId id="483" r:id="rId46"/>
    <p:sldId id="1338" r:id="rId47"/>
    <p:sldId id="1381" r:id="rId48"/>
    <p:sldId id="481" r:id="rId49"/>
    <p:sldId id="1339" r:id="rId50"/>
    <p:sldId id="1340" r:id="rId51"/>
    <p:sldId id="1409" r:id="rId52"/>
    <p:sldId id="1422" r:id="rId53"/>
    <p:sldId id="1342" r:id="rId54"/>
    <p:sldId id="1379" r:id="rId55"/>
    <p:sldId id="1348" r:id="rId56"/>
    <p:sldId id="1349" r:id="rId57"/>
    <p:sldId id="1350" r:id="rId58"/>
    <p:sldId id="1413" r:id="rId59"/>
    <p:sldId id="264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358DFD4-6B22-46BE-B2DA-115B74911008}">
          <p14:sldIdLst>
            <p14:sldId id="462"/>
          </p14:sldIdLst>
        </p14:section>
        <p14:section name="数据库课程介绍" id="{D0AEFC38-2CB7-4E9C-BBD1-9EE5CB10AADC}">
          <p14:sldIdLst>
            <p14:sldId id="1423"/>
            <p14:sldId id="1427"/>
            <p14:sldId id="463"/>
            <p14:sldId id="464"/>
            <p14:sldId id="465"/>
            <p14:sldId id="1412"/>
            <p14:sldId id="1377"/>
            <p14:sldId id="1424"/>
            <p14:sldId id="467"/>
          </p14:sldIdLst>
        </p14:section>
        <p14:section name="MySQL概述" id="{8952F30C-7A92-4EA9-8CFF-CF349BF8DF41}">
          <p14:sldIdLst>
            <p14:sldId id="1419"/>
            <p14:sldId id="468"/>
            <p14:sldId id="1365"/>
            <p14:sldId id="477"/>
            <p14:sldId id="1405"/>
            <p14:sldId id="471"/>
            <p14:sldId id="1406"/>
            <p14:sldId id="1407"/>
            <p14:sldId id="1408"/>
            <p14:sldId id="1366"/>
            <p14:sldId id="472"/>
            <p14:sldId id="473"/>
            <p14:sldId id="1414"/>
            <p14:sldId id="475"/>
            <p14:sldId id="476"/>
            <p14:sldId id="1428"/>
          </p14:sldIdLst>
        </p14:section>
        <p14:section name="数据库设计-DDL" id="{7E406209-5657-48CE-A602-0DFC2B7C6342}">
          <p14:sldIdLst>
            <p14:sldId id="1425"/>
            <p14:sldId id="1426"/>
            <p14:sldId id="479"/>
            <p14:sldId id="1378"/>
            <p14:sldId id="1415"/>
            <p14:sldId id="1417"/>
            <p14:sldId id="480"/>
            <p14:sldId id="1341"/>
            <p14:sldId id="1429"/>
            <p14:sldId id="1402"/>
            <p14:sldId id="1418"/>
            <p14:sldId id="482"/>
            <p14:sldId id="483"/>
            <p14:sldId id="1338"/>
            <p14:sldId id="1381"/>
            <p14:sldId id="481"/>
            <p14:sldId id="1339"/>
            <p14:sldId id="1340"/>
            <p14:sldId id="1409"/>
          </p14:sldIdLst>
        </p14:section>
        <p14:section name="数据库操作-DML" id="{D9A7F7F2-DAAE-4181-B278-C7835BEF1C02}">
          <p14:sldIdLst>
            <p14:sldId id="1422"/>
            <p14:sldId id="1342"/>
            <p14:sldId id="1379"/>
            <p14:sldId id="1348"/>
            <p14:sldId id="1349"/>
            <p14:sldId id="1350"/>
            <p14:sldId id="141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" initials="s" lastIdx="1" clrIdx="0">
    <p:extLst>
      <p:ext uri="{19B8F6BF-5375-455C-9EA6-DF929625EA0E}">
        <p15:presenceInfo xmlns:p15="http://schemas.microsoft.com/office/powerpoint/2012/main" userId="sup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1FF"/>
    <a:srgbClr val="C00000"/>
    <a:srgbClr val="FDEFE3"/>
    <a:srgbClr val="81E9E6"/>
    <a:srgbClr val="FFF29C"/>
    <a:srgbClr val="48D6D2"/>
    <a:srgbClr val="DEE0E6"/>
    <a:srgbClr val="6592FD"/>
    <a:srgbClr val="FF7171"/>
    <a:srgbClr val="FEFC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85" autoAdjust="0"/>
  </p:normalViewPr>
  <p:slideViewPr>
    <p:cSldViewPr snapToGrid="0">
      <p:cViewPr varScale="1">
        <p:scale>
          <a:sx n="105" d="100"/>
          <a:sy n="105" d="100"/>
        </p:scale>
        <p:origin x="88" y="1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1656"/>
    </p:cViewPr>
  </p:sorterViewPr>
  <p:notesViewPr>
    <p:cSldViewPr snapToGrid="0" showGuides="1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2024/11/24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809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994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5388186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1147240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03195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131155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1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6" r:id="rId14"/>
    <p:sldLayoutId id="2147483710" r:id="rId15"/>
    <p:sldLayoutId id="2147483706" r:id="rId16"/>
    <p:sldLayoutId id="2147483713" r:id="rId17"/>
    <p:sldLayoutId id="2147483715" r:id="rId18"/>
    <p:sldLayoutId id="2147483718" r:id="rId1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ev.mysql.com/downloads/mysql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12" Type="http://schemas.openxmlformats.org/officeDocument/2006/relationships/image" Target="../media/image38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jpg"/><Relationship Id="rId11" Type="http://schemas.openxmlformats.org/officeDocument/2006/relationships/image" Target="../media/image37.jpeg"/><Relationship Id="rId5" Type="http://schemas.openxmlformats.org/officeDocument/2006/relationships/image" Target="../media/image31.jp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jpg"/><Relationship Id="rId1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20.svg"/><Relationship Id="rId4" Type="http://schemas.openxmlformats.org/officeDocument/2006/relationships/image" Target="../media/image47.png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jetbrains.com/zh-cn/datagrip/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../&#36164;&#26009;/04.%20MySQL&#25968;&#25454;&#31867;&#22411;/MySQL&#25968;&#25454;&#31867;&#22411;.xlsx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/>
              <a:t>Web</a:t>
            </a:r>
            <a:r>
              <a:rPr kumimoji="1" lang="zh-CN" altLang="en-US" sz="5400"/>
              <a:t>后端开发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C8348D-6007-3BF5-282F-92F1124B3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3200" y="2074981"/>
            <a:ext cx="2480479" cy="1547450"/>
          </a:xfrm>
        </p:spPr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概述</a:t>
            </a:r>
            <a:endParaRPr lang="en-US" altLang="zh-CN"/>
          </a:p>
          <a:p>
            <a:r>
              <a:rPr lang="zh-CN" altLang="en-US"/>
              <a:t>数据库设计</a:t>
            </a:r>
            <a:r>
              <a:rPr lang="en-US" altLang="zh-CN"/>
              <a:t>-DDL</a:t>
            </a:r>
          </a:p>
          <a:p>
            <a:r>
              <a:rPr lang="zh-CN" altLang="en-US"/>
              <a:t>数据库操作</a:t>
            </a:r>
            <a:r>
              <a:rPr lang="en-US" altLang="zh-CN"/>
              <a:t>-DML</a:t>
            </a:r>
          </a:p>
        </p:txBody>
      </p:sp>
    </p:spTree>
    <p:extLst>
      <p:ext uri="{BB962C8B-B14F-4D97-AF65-F5344CB8AC3E}">
        <p14:creationId xmlns:p14="http://schemas.microsoft.com/office/powerpoint/2010/main" val="419905253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C8348D-6007-3BF5-282F-92F1124B3A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3200" y="2074981"/>
            <a:ext cx="2480479" cy="1547450"/>
          </a:xfrm>
        </p:spPr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MySQL</a:t>
            </a:r>
            <a:r>
              <a:rPr lang="zh-CN" altLang="en-US">
                <a:solidFill>
                  <a:srgbClr val="C00000"/>
                </a:solidFill>
              </a:rPr>
              <a:t>概述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数据库设计</a:t>
            </a:r>
            <a:r>
              <a:rPr lang="en-US" altLang="zh-CN"/>
              <a:t>-DDL</a:t>
            </a:r>
          </a:p>
          <a:p>
            <a:r>
              <a:rPr lang="zh-CN" altLang="en-US"/>
              <a:t>数据库操作</a:t>
            </a:r>
            <a:r>
              <a:rPr lang="en-US" altLang="zh-CN"/>
              <a:t>-DML</a:t>
            </a:r>
          </a:p>
        </p:txBody>
      </p:sp>
    </p:spTree>
    <p:extLst>
      <p:ext uri="{BB962C8B-B14F-4D97-AF65-F5344CB8AC3E}">
        <p14:creationId xmlns:p14="http://schemas.microsoft.com/office/powerpoint/2010/main" val="1438441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MySQL概述">
            <a:extLst>
              <a:ext uri="{FF2B5EF4-FFF2-40B4-BE49-F238E27FC236}">
                <a16:creationId xmlns:a16="http://schemas.microsoft.com/office/drawing/2014/main" id="{C6AC34F2-C765-A6C1-6CA3-B2D1A71D7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0" y="2398078"/>
            <a:ext cx="2516945" cy="548322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MySQL</a:t>
            </a:r>
            <a:r>
              <a:rPr lang="zh-CN" altLang="en-US"/>
              <a:t>概述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493E5BC-06DB-C7A2-CA38-7C810C4FB42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安装、配置</a:t>
            </a:r>
            <a:endParaRPr lang="en-US" altLang="zh-CN"/>
          </a:p>
          <a:p>
            <a:r>
              <a:rPr lang="zh-CN" altLang="en-US"/>
              <a:t>数据模型</a:t>
            </a:r>
            <a:endParaRPr lang="en-US" altLang="zh-CN"/>
          </a:p>
          <a:p>
            <a:r>
              <a:rPr lang="en-US" altLang="zh-CN"/>
              <a:t>SQL</a:t>
            </a:r>
            <a:r>
              <a:rPr lang="zh-CN" altLang="en-US"/>
              <a:t>简介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34C30E0-C063-CC7D-37F2-4AFE07CEC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669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6AC34F2-C765-A6C1-6CA3-B2D1A71D7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MySQL</a:t>
            </a:r>
            <a:r>
              <a:rPr lang="zh-CN" altLang="en-US"/>
              <a:t>概述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493E5BC-06DB-C7A2-CA38-7C810C4FB42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安装、配置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数据模型</a:t>
            </a:r>
            <a:endParaRPr lang="en-US" altLang="zh-CN"/>
          </a:p>
          <a:p>
            <a:r>
              <a:rPr lang="en-US" altLang="zh-CN"/>
              <a:t>SQL</a:t>
            </a:r>
            <a:r>
              <a:rPr lang="zh-CN" altLang="en-US"/>
              <a:t>简介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34C30E0-C063-CC7D-37F2-4AFE07CEC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56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DD1A55B-6F9E-211A-F17D-7D535646F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安装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68368E5-E0FB-6158-A85E-A9D2C2E415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91458"/>
          </a:xfrm>
        </p:spPr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官方提供了两种不同的版本：</a:t>
            </a:r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42AC54-B89C-60B8-393A-699482385D58}"/>
              </a:ext>
            </a:extLst>
          </p:cNvPr>
          <p:cNvSpPr txBox="1"/>
          <p:nvPr/>
        </p:nvSpPr>
        <p:spPr>
          <a:xfrm>
            <a:off x="805962" y="5139279"/>
            <a:ext cx="10487583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本课程采用的是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的最新社区版（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 Community </a:t>
            </a: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Server 8.0.31</a:t>
            </a: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954A1F2-4F28-20C0-8E3A-321136EA7485}"/>
              </a:ext>
            </a:extLst>
          </p:cNvPr>
          <p:cNvSpPr/>
          <p:nvPr/>
        </p:nvSpPr>
        <p:spPr>
          <a:xfrm>
            <a:off x="7087172" y="2931065"/>
            <a:ext cx="4206374" cy="1724532"/>
          </a:xfrm>
          <a:prstGeom prst="roundRect">
            <a:avLst>
              <a:gd name="adj" fmla="val 6255"/>
            </a:avLst>
          </a:prstGeom>
          <a:solidFill>
            <a:srgbClr val="92D050">
              <a:alpha val="43137"/>
            </a:srgbClr>
          </a:solidFill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square" tIns="0">
            <a:spAutoFit/>
          </a:bodyPr>
          <a:lstStyle/>
          <a:p>
            <a:pPr defTabSz="360000" eaLnBrk="0" fontAlgn="base" hangingPunct="0">
              <a:lnSpc>
                <a:spcPct val="150000"/>
              </a:lnSpc>
            </a:pPr>
            <a:r>
              <a: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Alibaba Sans Light" panose="020B0303020203040204" pitchFamily="34" charset="0"/>
                <a:ea typeface="Alibaba PuHuiTi" panose="00020600040101010101" pitchFamily="18" charset="-122"/>
                <a:cs typeface="Alibaba Sans Light" panose="020B0303020203040204" pitchFamily="34" charset="0"/>
              </a:rPr>
              <a:t>社区版本</a:t>
            </a:r>
            <a:r>
              <a:rPr lang="zh-CN" altLang="en-US"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 Community Server</a:t>
            </a:r>
            <a:r>
              <a:rPr lang="zh-CN" altLang="en-US"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600" b="1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defTabSz="360000" eaLnBrk="0" fontAlgn="base" hangingPunct="0">
              <a:lnSpc>
                <a:spcPct val="150000"/>
              </a:lnSpc>
            </a:pP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Alibaba Sans Light" panose="020B0303020203040204" pitchFamily="34" charset="0"/>
              <a:ea typeface="Alibaba PuHuiTi" panose="00020600040101010101" pitchFamily="18" charset="-122"/>
              <a:cs typeface="Alibaba Sans Light" panose="020B0303020203040204" pitchFamily="34" charset="0"/>
            </a:endParaRPr>
          </a:p>
          <a:p>
            <a:pPr defTabSz="360000" eaLnBrk="0" fontAlgn="base" hangingPunct="0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libaba Sans Light" panose="020B0303020203040204" pitchFamily="34" charset="0"/>
                <a:ea typeface="Alibaba PuHuiTi R"/>
                <a:cs typeface="Alibaba Sans Light" panose="020B0303020203040204" pitchFamily="34" charset="0"/>
              </a:rPr>
              <a:t>免费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Alibaba Sans Light" panose="020B0303020203040204" pitchFamily="34" charset="0"/>
              <a:ea typeface="Alibaba PuHuiTi R"/>
              <a:cs typeface="Alibaba Sans Light" panose="020B0303020203040204" pitchFamily="34" charset="0"/>
            </a:endParaRPr>
          </a:p>
          <a:p>
            <a:pPr defTabSz="360000" eaLnBrk="0" fontAlgn="base" hangingPunct="0">
              <a:lnSpc>
                <a:spcPct val="150000"/>
              </a:lnSpc>
            </a:pP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Alibaba Sans Light" panose="020B0303020203040204" pitchFamily="34" charset="0"/>
              <a:ea typeface="Alibaba PuHuiTi R"/>
              <a:cs typeface="Alibaba Sans Light" panose="020B0303020203040204" pitchFamily="34" charset="0"/>
            </a:endParaRPr>
          </a:p>
          <a:p>
            <a:pPr defTabSz="360000" eaLnBrk="0" fontAlgn="base" hangingPunct="0"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Alibaba Sans Light" panose="020B0303020203040204" pitchFamily="34" charset="0"/>
                <a:ea typeface="Alibaba PuHuiTi R"/>
                <a:cs typeface="Alibaba Sans Light" panose="020B0303020203040204" pitchFamily="34" charset="0"/>
              </a:rPr>
              <a:t>MySQL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libaba Sans Light" panose="020B0303020203040204" pitchFamily="34" charset="0"/>
                <a:ea typeface="Alibaba PuHuiTi R"/>
                <a:cs typeface="Alibaba Sans Light" panose="020B0303020203040204" pitchFamily="34" charset="0"/>
              </a:rPr>
              <a:t>不提供任何技术支持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Alibaba Sans Light" panose="020B0303020203040204" pitchFamily="34" charset="0"/>
              <a:ea typeface="Alibaba PuHuiTi R"/>
              <a:cs typeface="Alibaba Sans Light" panose="020B0303020203040204" pitchFamily="34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34A35A3-0D40-4C5F-62AA-B2888B524F24}"/>
              </a:ext>
            </a:extLst>
          </p:cNvPr>
          <p:cNvSpPr/>
          <p:nvPr/>
        </p:nvSpPr>
        <p:spPr>
          <a:xfrm>
            <a:off x="805963" y="2936961"/>
            <a:ext cx="4206374" cy="1740740"/>
          </a:xfrm>
          <a:prstGeom prst="roundRect">
            <a:avLst>
              <a:gd name="adj" fmla="val 7823"/>
            </a:avLst>
          </a:prstGeom>
          <a:solidFill>
            <a:srgbClr val="FFC000">
              <a:alpha val="34118"/>
            </a:srgbClr>
          </a:solidFill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square" tIns="0">
            <a:spAutoFit/>
          </a:bodyPr>
          <a:lstStyle/>
          <a:p>
            <a:pPr defTabSz="360000" eaLnBrk="0" fontAlgn="base" hangingPunct="0">
              <a:lnSpc>
                <a:spcPct val="150000"/>
              </a:lnSpc>
            </a:pPr>
            <a:r>
              <a: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商业版本（</a:t>
            </a:r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 Enterprise Edition</a:t>
            </a:r>
            <a:r>
              <a: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  <a:p>
            <a:pPr defTabSz="360000" eaLnBrk="0" fontAlgn="base" hangingPunct="0">
              <a:lnSpc>
                <a:spcPct val="150000"/>
              </a:lnSpc>
            </a:pP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Alibaba Sans Light" panose="020B0303020203040204" pitchFamily="34" charset="0"/>
              <a:ea typeface="Alibaba PuHuiTi R"/>
              <a:cs typeface="Alibaba Sans Light" panose="020B0303020203040204" pitchFamily="34" charset="0"/>
            </a:endParaRPr>
          </a:p>
          <a:p>
            <a:pPr defTabSz="360000" eaLnBrk="0" fontAlgn="base" hangingPunct="0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libaba Sans Light" panose="020B0303020203040204" pitchFamily="34" charset="0"/>
                <a:ea typeface="Alibaba PuHuiTi R"/>
                <a:cs typeface="Alibaba Sans Light" panose="020B0303020203040204" pitchFamily="34" charset="0"/>
              </a:rPr>
              <a:t>收费，可以试用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Alibaba Sans Light" panose="020B0303020203040204" pitchFamily="34" charset="0"/>
                <a:ea typeface="Alibaba PuHuiTi R"/>
                <a:cs typeface="Alibaba Sans Light" panose="020B0303020203040204" pitchFamily="34" charset="0"/>
              </a:rPr>
              <a:t>30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libaba Sans Light" panose="020B0303020203040204" pitchFamily="34" charset="0"/>
                <a:ea typeface="Alibaba PuHuiTi R"/>
                <a:cs typeface="Alibaba Sans Light" panose="020B0303020203040204" pitchFamily="34" charset="0"/>
              </a:rPr>
              <a:t>天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Alibaba Sans Light" panose="020B0303020203040204" pitchFamily="34" charset="0"/>
              <a:ea typeface="Alibaba PuHuiTi R"/>
              <a:cs typeface="Alibaba Sans Light" panose="020B0303020203040204" pitchFamily="34" charset="0"/>
            </a:endParaRPr>
          </a:p>
          <a:p>
            <a:pPr defTabSz="360000" eaLnBrk="0" fontAlgn="base" hangingPunct="0">
              <a:lnSpc>
                <a:spcPct val="150000"/>
              </a:lnSpc>
            </a:pP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Alibaba Sans Light" panose="020B0303020203040204" pitchFamily="34" charset="0"/>
              <a:ea typeface="Alibaba PuHuiTi R"/>
              <a:cs typeface="Alibaba Sans Light" panose="020B0303020203040204" pitchFamily="34" charset="0"/>
            </a:endParaRPr>
          </a:p>
          <a:p>
            <a:pPr defTabSz="360000" eaLnBrk="0" fontAlgn="base" hangingPunct="0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libaba Sans Light" panose="020B0303020203040204" pitchFamily="34" charset="0"/>
                <a:ea typeface="Alibaba PuHuiTi R"/>
                <a:cs typeface="Alibaba Sans Light" panose="020B0303020203040204" pitchFamily="34" charset="0"/>
              </a:rPr>
              <a:t>官方提供技术支持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Alibaba Sans Light" panose="020B0303020203040204" pitchFamily="34" charset="0"/>
              <a:ea typeface="Alibaba PuHuiTi R"/>
              <a:cs typeface="Alibaba Sans Light" panose="020B030302020304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69F8820-B30D-A05D-1BFE-0E2350410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097" y="3304367"/>
            <a:ext cx="1668925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9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DD1A55B-6F9E-211A-F17D-7D535646F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安装</a:t>
            </a:r>
          </a:p>
        </p:txBody>
      </p:sp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71C604F0-DA79-87D1-6953-BE53D0AAD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528250" cy="517191"/>
          </a:xfrm>
        </p:spPr>
        <p:txBody>
          <a:bodyPr/>
          <a:lstStyle/>
          <a:p>
            <a:r>
              <a:rPr lang="zh-CN" altLang="en-US"/>
              <a:t>官网下载地址：</a:t>
            </a:r>
            <a:r>
              <a:rPr lang="en-US" altLang="zh-CN">
                <a:hlinkClick r:id="rId2"/>
              </a:rPr>
              <a:t>https://dev.mysql.com/downloads/mysql/</a:t>
            </a:r>
            <a:endParaRPr lang="zh-CN" altLang="en-US"/>
          </a:p>
        </p:txBody>
      </p:sp>
      <p:sp>
        <p:nvSpPr>
          <p:cNvPr id="17" name="文本占位符 5">
            <a:extLst>
              <a:ext uri="{FF2B5EF4-FFF2-40B4-BE49-F238E27FC236}">
                <a16:creationId xmlns:a16="http://schemas.microsoft.com/office/drawing/2014/main" id="{404D1E20-0140-E1A6-6403-9F8918BF9C4A}"/>
              </a:ext>
            </a:extLst>
          </p:cNvPr>
          <p:cNvSpPr txBox="1">
            <a:spLocks/>
          </p:cNvSpPr>
          <p:nvPr/>
        </p:nvSpPr>
        <p:spPr>
          <a:xfrm>
            <a:off x="797422" y="6340809"/>
            <a:ext cx="8728914" cy="37280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/>
              <a:t>安装步骤，参考资料中提供的 </a:t>
            </a:r>
            <a:r>
              <a:rPr lang="en-US" altLang="zh-CN"/>
              <a:t>《MySQL</a:t>
            </a:r>
            <a:r>
              <a:rPr lang="zh-CN" altLang="en-US"/>
              <a:t>安装文档</a:t>
            </a:r>
            <a:r>
              <a:rPr lang="en-US" altLang="zh-CN"/>
              <a:t>》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E895E8-E4D6-6E5C-CBB2-62BEA299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2" y="2141395"/>
            <a:ext cx="6462914" cy="4055026"/>
          </a:xfrm>
          <a:prstGeom prst="roundRect">
            <a:avLst>
              <a:gd name="adj" fmla="val 2912"/>
            </a:avLst>
          </a:prstGeom>
          <a:ln w="6350">
            <a:solidFill>
              <a:schemeClr val="tx1"/>
            </a:solidFill>
            <a:prstDash val="dash"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1505D6-DCD3-CBDC-E261-384BD5738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878" y="5233796"/>
            <a:ext cx="1760373" cy="312447"/>
          </a:xfrm>
          <a:prstGeom prst="roundRect">
            <a:avLst>
              <a:gd name="adj" fmla="val 10814"/>
            </a:avLst>
          </a:prstGeom>
          <a:ln w="6350"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13348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399BD0E-256D-0006-4FE1-8358763B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42" y="2778345"/>
            <a:ext cx="10295574" cy="3020035"/>
          </a:xfrm>
          <a:prstGeom prst="roundRect">
            <a:avLst>
              <a:gd name="adj" fmla="val 3042"/>
            </a:avLst>
          </a:prstGeom>
          <a:ln w="6350">
            <a:solidFill>
              <a:schemeClr val="tx1"/>
            </a:solidFill>
            <a:prstDash val="dash"/>
          </a:ln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39EB48BF-9CDE-FFFA-24AC-664F5209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连接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015F7F-D7B7-7CB7-C7BA-05458D2B23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306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语法：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E43F229-727B-CE6F-670F-6A4E626C1197}"/>
              </a:ext>
            </a:extLst>
          </p:cNvPr>
          <p:cNvSpPr/>
          <p:nvPr/>
        </p:nvSpPr>
        <p:spPr>
          <a:xfrm>
            <a:off x="805242" y="2118963"/>
            <a:ext cx="10295574" cy="368580"/>
          </a:xfrm>
          <a:prstGeom prst="roundRect">
            <a:avLst>
              <a:gd name="adj" fmla="val 14880"/>
            </a:avLst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 tIns="0">
            <a:spAutoFit/>
          </a:bodyPr>
          <a:lstStyle/>
          <a:p>
            <a:pPr defTabSz="360000" eaLnBrk="0" fontAlgn="base" hangingPunct="0">
              <a:lnSpc>
                <a:spcPct val="150000"/>
              </a:lnSpc>
            </a:pPr>
            <a:r>
              <a: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  -u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用户名</a:t>
            </a:r>
            <a:r>
              <a:rPr lang="zh-CN" altLang="en-US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-p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密码</a:t>
            </a:r>
            <a:r>
              <a:rPr lang="zh-CN" altLang="en-US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 </a:t>
            </a:r>
            <a:r>
              <a: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-h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数据库服务器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IP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地址</a:t>
            </a:r>
            <a:r>
              <a:rPr lang="zh-CN" altLang="en-US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-P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端口号 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F13D79-6BFC-4FDB-355D-F8877D238EAD}"/>
              </a:ext>
            </a:extLst>
          </p:cNvPr>
          <p:cNvSpPr/>
          <p:nvPr/>
        </p:nvSpPr>
        <p:spPr>
          <a:xfrm>
            <a:off x="2450592" y="3063240"/>
            <a:ext cx="2350008" cy="2834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96036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854B4CF-B2C3-0EF6-C4C2-04307137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MySQL-</a:t>
            </a:r>
            <a:r>
              <a:rPr lang="zh-CN" altLang="en-US"/>
              <a:t>企业开发使用方式</a:t>
            </a:r>
          </a:p>
        </p:txBody>
      </p:sp>
      <p:pic>
        <p:nvPicPr>
          <p:cNvPr id="4" name="图片 3" descr="图片包含 建筑, 室内, 电脑, 站&#10;&#10;描述已自动生成">
            <a:extLst>
              <a:ext uri="{FF2B5EF4-FFF2-40B4-BE49-F238E27FC236}">
                <a16:creationId xmlns:a16="http://schemas.microsoft.com/office/drawing/2014/main" id="{96EA8D06-AD91-FE2F-14A9-E21400162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19" y="2310211"/>
            <a:ext cx="3732560" cy="24664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F820291-FAE8-40D4-056A-4D42F1836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593" y="3272891"/>
            <a:ext cx="2235006" cy="8392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781D2E2-2A0B-AA36-3CF8-A3F53D95E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56" y="2960386"/>
            <a:ext cx="2041112" cy="1291918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8774CF4-4C2D-60E2-41C6-AE3F7738CC35}"/>
              </a:ext>
            </a:extLst>
          </p:cNvPr>
          <p:cNvCxnSpPr>
            <a:cxnSpLocks/>
          </p:cNvCxnSpPr>
          <p:nvPr/>
        </p:nvCxnSpPr>
        <p:spPr>
          <a:xfrm>
            <a:off x="3077307" y="3691312"/>
            <a:ext cx="4290647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D0D1551C-2360-6EB6-551D-D41ED6819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3215" y="4896533"/>
            <a:ext cx="1788688" cy="1543298"/>
          </a:xfrm>
          <a:prstGeom prst="roundRect">
            <a:avLst>
              <a:gd name="adj" fmla="val 9901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2720477-43AD-F0AB-642F-4FC2D9426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318" y="2992120"/>
            <a:ext cx="1441145" cy="815848"/>
          </a:xfrm>
          <a:prstGeom prst="roundRect">
            <a:avLst>
              <a:gd name="adj" fmla="val 645"/>
            </a:avLst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1260F6F-0B16-EE7A-2468-A12C24626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18" y="3120491"/>
            <a:ext cx="2041112" cy="129191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04CD1CD-7D88-9FB4-291F-1DFD06B76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318" y="3272891"/>
            <a:ext cx="2041112" cy="129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36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33333E-6 L 0.51953 0.0423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77" y="210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854B4CF-B2C3-0EF6-C4C2-04307137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MySQL-</a:t>
            </a:r>
            <a:r>
              <a:rPr lang="zh-CN" altLang="en-US"/>
              <a:t>企业开发使用方式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6A97B92-07A0-9603-606F-FD45AC695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493" y="2921343"/>
            <a:ext cx="3907526" cy="247326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2A2D377-9D93-FE09-576B-9EA199B09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248" y="3543652"/>
            <a:ext cx="568016" cy="490090"/>
          </a:xfrm>
          <a:prstGeom prst="roundRect">
            <a:avLst>
              <a:gd name="adj" fmla="val 9901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7406A49-385D-AB87-3E60-96A30356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71" y="2975602"/>
            <a:ext cx="2782231" cy="1596750"/>
          </a:xfrm>
          <a:prstGeom prst="roundRect">
            <a:avLst>
              <a:gd name="adj" fmla="val 1184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7D18330A-AF20-C299-8F78-76DE885947CC}"/>
              </a:ext>
            </a:extLst>
          </p:cNvPr>
          <p:cNvGrpSpPr/>
          <p:nvPr/>
        </p:nvGrpSpPr>
        <p:grpSpPr>
          <a:xfrm>
            <a:off x="2552764" y="1775965"/>
            <a:ext cx="6617191" cy="4880164"/>
            <a:chOff x="2790508" y="1309621"/>
            <a:chExt cx="6617191" cy="4880164"/>
          </a:xfrm>
        </p:grpSpPr>
        <p:pic>
          <p:nvPicPr>
            <p:cNvPr id="27" name="图片 26" descr="卡通画&#10;&#10;中度可信度描述已自动生成">
              <a:extLst>
                <a:ext uri="{FF2B5EF4-FFF2-40B4-BE49-F238E27FC236}">
                  <a16:creationId xmlns:a16="http://schemas.microsoft.com/office/drawing/2014/main" id="{25E79C33-A51A-5E52-F825-A35179F88F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4" b="11700"/>
            <a:stretch/>
          </p:blipFill>
          <p:spPr>
            <a:xfrm>
              <a:off x="5701609" y="1309621"/>
              <a:ext cx="1351730" cy="643342"/>
            </a:xfrm>
            <a:prstGeom prst="roundRect">
              <a:avLst>
                <a:gd name="adj" fmla="val 10315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pic>
          <p:nvPicPr>
            <p:cNvPr id="28" name="图片 27" descr="卡通画&#10;&#10;描述已自动生成">
              <a:extLst>
                <a:ext uri="{FF2B5EF4-FFF2-40B4-BE49-F238E27FC236}">
                  <a16:creationId xmlns:a16="http://schemas.microsoft.com/office/drawing/2014/main" id="{BE6D6A3C-4F47-7969-5298-301FB92C4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8" r="9186"/>
            <a:stretch/>
          </p:blipFill>
          <p:spPr>
            <a:xfrm>
              <a:off x="7372177" y="5120324"/>
              <a:ext cx="1351729" cy="641406"/>
            </a:xfrm>
            <a:prstGeom prst="roundRect">
              <a:avLst>
                <a:gd name="adj" fmla="val 9301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pic>
          <p:nvPicPr>
            <p:cNvPr id="29" name="图片 28" descr="文本&#10;&#10;描述已自动生成">
              <a:extLst>
                <a:ext uri="{FF2B5EF4-FFF2-40B4-BE49-F238E27FC236}">
                  <a16:creationId xmlns:a16="http://schemas.microsoft.com/office/drawing/2014/main" id="{FDC05A53-CF2F-91BE-74D2-47180C587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950" y="1609037"/>
              <a:ext cx="1351729" cy="641406"/>
            </a:xfrm>
            <a:prstGeom prst="roundRect">
              <a:avLst>
                <a:gd name="adj" fmla="val 12489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pic>
          <p:nvPicPr>
            <p:cNvPr id="30" name="图片 29" descr="徽标&#10;&#10;低可信度描述已自动生成">
              <a:extLst>
                <a:ext uri="{FF2B5EF4-FFF2-40B4-BE49-F238E27FC236}">
                  <a16:creationId xmlns:a16="http://schemas.microsoft.com/office/drawing/2014/main" id="{A5CE35F9-1894-38A7-341D-24FD47403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2" t="-1" r="6524" b="-20213"/>
            <a:stretch/>
          </p:blipFill>
          <p:spPr>
            <a:xfrm>
              <a:off x="5694351" y="5548379"/>
              <a:ext cx="1358988" cy="641406"/>
            </a:xfrm>
            <a:prstGeom prst="roundRect">
              <a:avLst>
                <a:gd name="adj" fmla="val 10818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pic>
          <p:nvPicPr>
            <p:cNvPr id="31" name="图片 30" descr="文本&#10;&#10;低可信度描述已自动生成">
              <a:extLst>
                <a:ext uri="{FF2B5EF4-FFF2-40B4-BE49-F238E27FC236}">
                  <a16:creationId xmlns:a16="http://schemas.microsoft.com/office/drawing/2014/main" id="{F43A58C3-39F9-56FB-37B9-840FB250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941" y="5122333"/>
              <a:ext cx="1351729" cy="641406"/>
            </a:xfrm>
            <a:prstGeom prst="roundRect">
              <a:avLst>
                <a:gd name="adj" fmla="val 9146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pic>
          <p:nvPicPr>
            <p:cNvPr id="32" name="图片 31" descr="图片包含 徽标&#10;&#10;描述已自动生成">
              <a:extLst>
                <a:ext uri="{FF2B5EF4-FFF2-40B4-BE49-F238E27FC236}">
                  <a16:creationId xmlns:a16="http://schemas.microsoft.com/office/drawing/2014/main" id="{F6C27BD0-7A49-A9FE-22C6-B75B7FFC1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4" b="7863"/>
            <a:stretch/>
          </p:blipFill>
          <p:spPr>
            <a:xfrm>
              <a:off x="2790508" y="3748067"/>
              <a:ext cx="1351729" cy="641406"/>
            </a:xfrm>
            <a:prstGeom prst="roundRect">
              <a:avLst>
                <a:gd name="adj" fmla="val 10507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pic>
          <p:nvPicPr>
            <p:cNvPr id="33" name="图片 32" descr="卡通画&#10;&#10;描述已自动生成">
              <a:extLst>
                <a:ext uri="{FF2B5EF4-FFF2-40B4-BE49-F238E27FC236}">
                  <a16:creationId xmlns:a16="http://schemas.microsoft.com/office/drawing/2014/main" id="{94B76E77-DE05-9B9F-3761-CC1DBB4C0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8711" y="3748067"/>
              <a:ext cx="1358988" cy="641406"/>
            </a:xfrm>
            <a:prstGeom prst="roundRect">
              <a:avLst>
                <a:gd name="adj" fmla="val 9982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pic>
          <p:nvPicPr>
            <p:cNvPr id="34" name="图片 33" descr="图片包含 文本&#10;&#10;描述已自动生成">
              <a:extLst>
                <a:ext uri="{FF2B5EF4-FFF2-40B4-BE49-F238E27FC236}">
                  <a16:creationId xmlns:a16="http://schemas.microsoft.com/office/drawing/2014/main" id="{CA85B82F-444A-722D-2D7A-9C2494938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4" r="4466"/>
            <a:stretch/>
          </p:blipFill>
          <p:spPr>
            <a:xfrm>
              <a:off x="8048041" y="2812377"/>
              <a:ext cx="1351730" cy="643342"/>
            </a:xfrm>
            <a:prstGeom prst="roundRect">
              <a:avLst>
                <a:gd name="adj" fmla="val 12501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pic>
          <p:nvPicPr>
            <p:cNvPr id="35" name="图片 34" descr="卡通人物&#10;&#10;描述已自动生成">
              <a:extLst>
                <a:ext uri="{FF2B5EF4-FFF2-40B4-BE49-F238E27FC236}">
                  <a16:creationId xmlns:a16="http://schemas.microsoft.com/office/drawing/2014/main" id="{5A6FAF41-FD2F-DD9A-E766-5BD9C75C4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091" y="2812377"/>
              <a:ext cx="1351729" cy="641406"/>
            </a:xfrm>
            <a:prstGeom prst="roundRect">
              <a:avLst>
                <a:gd name="adj" fmla="val 6578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6F99A02E-E2C6-2719-BFA2-7BCF9FB44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70269" y="1604844"/>
              <a:ext cx="1358988" cy="641406"/>
            </a:xfrm>
            <a:prstGeom prst="roundRect">
              <a:avLst>
                <a:gd name="adj" fmla="val 10509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</p:grpSp>
    </p:spTree>
    <p:extLst>
      <p:ext uri="{BB962C8B-B14F-4D97-AF65-F5344CB8AC3E}">
        <p14:creationId xmlns:p14="http://schemas.microsoft.com/office/powerpoint/2010/main" val="2845560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854B4CF-B2C3-0EF6-C4C2-04307137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MySQL-</a:t>
            </a:r>
            <a:r>
              <a:rPr lang="zh-CN" altLang="en-US"/>
              <a:t>企业开发使用方式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9BA11B0-04A9-C651-E2A0-3EF1650580E7}"/>
              </a:ext>
            </a:extLst>
          </p:cNvPr>
          <p:cNvSpPr/>
          <p:nvPr/>
        </p:nvSpPr>
        <p:spPr>
          <a:xfrm>
            <a:off x="710880" y="1862931"/>
            <a:ext cx="10295574" cy="368580"/>
          </a:xfrm>
          <a:prstGeom prst="roundRect">
            <a:avLst>
              <a:gd name="adj" fmla="val 14880"/>
            </a:avLst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 tIns="0">
            <a:spAutoFit/>
          </a:bodyPr>
          <a:lstStyle/>
          <a:p>
            <a:pPr defTabSz="360000" eaLnBrk="0" fontAlgn="base" hangingPunct="0">
              <a:lnSpc>
                <a:spcPct val="150000"/>
              </a:lnSpc>
            </a:pPr>
            <a:r>
              <a: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  -u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用户名</a:t>
            </a:r>
            <a:r>
              <a:rPr lang="zh-CN" altLang="en-US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-p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密码</a:t>
            </a:r>
            <a:r>
              <a:rPr lang="zh-CN" altLang="en-US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 </a:t>
            </a:r>
            <a:r>
              <a: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-h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数据库服务器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IP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地址</a:t>
            </a:r>
            <a:r>
              <a:rPr lang="zh-CN" altLang="en-US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</a:t>
            </a:r>
            <a:r>
              <a: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-P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端口号 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740D39-08DA-1064-EFF3-94EF5369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2368881"/>
            <a:ext cx="10295574" cy="407705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0067B6C0-2E5D-FF5A-E22B-333B3458F3C8}"/>
              </a:ext>
            </a:extLst>
          </p:cNvPr>
          <p:cNvSpPr/>
          <p:nvPr/>
        </p:nvSpPr>
        <p:spPr>
          <a:xfrm>
            <a:off x="2624328" y="2761488"/>
            <a:ext cx="3840480" cy="2377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78674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矩形: 对角圆角 9">
            <a:extLst>
              <a:ext uri="{FF2B5EF4-FFF2-40B4-BE49-F238E27FC236}">
                <a16:creationId xmlns:a16="http://schemas.microsoft.com/office/drawing/2014/main" id="{9E3F01E8-767F-441F-2A4D-98882B641F95}"/>
              </a:ext>
            </a:extLst>
          </p:cNvPr>
          <p:cNvSpPr/>
          <p:nvPr/>
        </p:nvSpPr>
        <p:spPr>
          <a:xfrm>
            <a:off x="7815880" y="2627197"/>
            <a:ext cx="1789824" cy="2246266"/>
          </a:xfrm>
          <a:prstGeom prst="round2DiagRect">
            <a:avLst/>
          </a:prstGeom>
          <a:solidFill>
            <a:srgbClr val="CC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</a:t>
            </a:r>
            <a:endParaRPr lang="en-US" altLang="zh-CN" sz="1200" b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数据访问</a:t>
            </a:r>
          </a:p>
        </p:txBody>
      </p:sp>
      <p:sp>
        <p:nvSpPr>
          <p:cNvPr id="7" name="!!矩形: 对角圆角 10">
            <a:extLst>
              <a:ext uri="{FF2B5EF4-FFF2-40B4-BE49-F238E27FC236}">
                <a16:creationId xmlns:a16="http://schemas.microsoft.com/office/drawing/2014/main" id="{CAE5F5BD-AEFE-347E-B16D-520EBDA072EE}"/>
              </a:ext>
            </a:extLst>
          </p:cNvPr>
          <p:cNvSpPr/>
          <p:nvPr/>
        </p:nvSpPr>
        <p:spPr>
          <a:xfrm>
            <a:off x="5176783" y="2633472"/>
            <a:ext cx="1789824" cy="2246266"/>
          </a:xfrm>
          <a:prstGeom prst="round2DiagRect">
            <a:avLst/>
          </a:prstGeom>
          <a:solidFill>
            <a:srgbClr val="FFF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endParaRPr lang="en-US" altLang="zh-CN" sz="1200" b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逻辑处理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!!矩形: 对角圆角 11">
            <a:extLst>
              <a:ext uri="{FF2B5EF4-FFF2-40B4-BE49-F238E27FC236}">
                <a16:creationId xmlns:a16="http://schemas.microsoft.com/office/drawing/2014/main" id="{66AC99DB-5B22-8CE5-48B0-663CE233B35E}"/>
              </a:ext>
            </a:extLst>
          </p:cNvPr>
          <p:cNvSpPr/>
          <p:nvPr/>
        </p:nvSpPr>
        <p:spPr>
          <a:xfrm>
            <a:off x="2557169" y="2633472"/>
            <a:ext cx="1789825" cy="2246266"/>
          </a:xfrm>
          <a:prstGeom prst="round2DiagRect">
            <a:avLst/>
          </a:prstGeom>
          <a:solidFill>
            <a:srgbClr val="FFC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</a:t>
            </a:r>
            <a:endParaRPr lang="en-US" altLang="zh-CN" sz="1400" b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请求处理、响应数据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D87965F7-F3A5-BF98-A398-AE9A0A30CCCA}"/>
              </a:ext>
            </a:extLst>
          </p:cNvPr>
          <p:cNvSpPr/>
          <p:nvPr/>
        </p:nvSpPr>
        <p:spPr>
          <a:xfrm>
            <a:off x="4424015" y="3450234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C43C3D3B-DA23-A707-45C7-772B5C0EB0A2}"/>
              </a:ext>
            </a:extLst>
          </p:cNvPr>
          <p:cNvSpPr/>
          <p:nvPr/>
        </p:nvSpPr>
        <p:spPr>
          <a:xfrm>
            <a:off x="7047165" y="3443959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AE332AA4-4DB1-74D6-B7AE-3724D4B29295}"/>
              </a:ext>
            </a:extLst>
          </p:cNvPr>
          <p:cNvSpPr/>
          <p:nvPr/>
        </p:nvSpPr>
        <p:spPr>
          <a:xfrm>
            <a:off x="9686262" y="3443959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5D12C817-5B7D-E42E-F525-5EE0DD4C5EB1}"/>
              </a:ext>
            </a:extLst>
          </p:cNvPr>
          <p:cNvSpPr/>
          <p:nvPr/>
        </p:nvSpPr>
        <p:spPr>
          <a:xfrm>
            <a:off x="1738760" y="3450234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67DC393-AFA2-097E-EEE5-B7FF502B14AB}"/>
              </a:ext>
            </a:extLst>
          </p:cNvPr>
          <p:cNvGrpSpPr/>
          <p:nvPr/>
        </p:nvGrpSpPr>
        <p:grpSpPr>
          <a:xfrm>
            <a:off x="849967" y="3363118"/>
            <a:ext cx="780070" cy="786974"/>
            <a:chOff x="1288572" y="3466291"/>
            <a:chExt cx="1076475" cy="1086002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5F3FA63-BEA9-ECED-28E1-AEF94D0F6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A39CB7A-F067-86F7-A971-F02B653FA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DBCCF88-5CA2-F65D-AF26-144DC3A98A69}"/>
              </a:ext>
            </a:extLst>
          </p:cNvPr>
          <p:cNvGrpSpPr/>
          <p:nvPr/>
        </p:nvGrpSpPr>
        <p:grpSpPr>
          <a:xfrm>
            <a:off x="10544025" y="3169290"/>
            <a:ext cx="914400" cy="1075302"/>
            <a:chOff x="10544025" y="3169290"/>
            <a:chExt cx="914400" cy="1075302"/>
          </a:xfrm>
        </p:grpSpPr>
        <p:pic>
          <p:nvPicPr>
            <p:cNvPr id="13" name="图形 12" descr="文档 轮廓">
              <a:extLst>
                <a:ext uri="{FF2B5EF4-FFF2-40B4-BE49-F238E27FC236}">
                  <a16:creationId xmlns:a16="http://schemas.microsoft.com/office/drawing/2014/main" id="{E84B1685-1908-0344-8B97-C2C7C7F0B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44025" y="3169290"/>
              <a:ext cx="914400" cy="91440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C7FD544-C215-B6B2-5590-23B0B8DC0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46864" y="4054075"/>
              <a:ext cx="708721" cy="190517"/>
            </a:xfrm>
            <a:prstGeom prst="rect">
              <a:avLst/>
            </a:prstGeom>
          </p:spPr>
        </p:pic>
      </p:grpSp>
      <p:grpSp>
        <p:nvGrpSpPr>
          <p:cNvPr id="23" name="!!组合 22">
            <a:extLst>
              <a:ext uri="{FF2B5EF4-FFF2-40B4-BE49-F238E27FC236}">
                <a16:creationId xmlns:a16="http://schemas.microsoft.com/office/drawing/2014/main" id="{B9764297-3D85-A229-3E42-CADD4325B32C}"/>
              </a:ext>
            </a:extLst>
          </p:cNvPr>
          <p:cNvGrpSpPr/>
          <p:nvPr/>
        </p:nvGrpSpPr>
        <p:grpSpPr>
          <a:xfrm>
            <a:off x="10451705" y="3169290"/>
            <a:ext cx="1099038" cy="1207111"/>
            <a:chOff x="10096217" y="3657600"/>
            <a:chExt cx="1099038" cy="1207111"/>
          </a:xfrm>
        </p:grpSpPr>
        <p:sp>
          <p:nvSpPr>
            <p:cNvPr id="20" name="流程图: 磁盘 19">
              <a:extLst>
                <a:ext uri="{FF2B5EF4-FFF2-40B4-BE49-F238E27FC236}">
                  <a16:creationId xmlns:a16="http://schemas.microsoft.com/office/drawing/2014/main" id="{25ADA53C-2C67-292A-C8E4-F094A88A7B11}"/>
                </a:ext>
              </a:extLst>
            </p:cNvPr>
            <p:cNvSpPr/>
            <p:nvPr/>
          </p:nvSpPr>
          <p:spPr>
            <a:xfrm>
              <a:off x="10096217" y="4347521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!!流程图: 数据库">
              <a:extLst>
                <a:ext uri="{FF2B5EF4-FFF2-40B4-BE49-F238E27FC236}">
                  <a16:creationId xmlns:a16="http://schemas.microsoft.com/office/drawing/2014/main" id="{16DF6D5A-3357-A12D-3D02-759A18CE8EF7}"/>
                </a:ext>
              </a:extLst>
            </p:cNvPr>
            <p:cNvSpPr/>
            <p:nvPr/>
          </p:nvSpPr>
          <p:spPr>
            <a:xfrm>
              <a:off x="10096217" y="4004115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</a:p>
          </p:txBody>
        </p:sp>
        <p:sp>
          <p:nvSpPr>
            <p:cNvPr id="22" name="流程图: 磁盘 21">
              <a:extLst>
                <a:ext uri="{FF2B5EF4-FFF2-40B4-BE49-F238E27FC236}">
                  <a16:creationId xmlns:a16="http://schemas.microsoft.com/office/drawing/2014/main" id="{B431A857-86AC-1588-BE19-C66CF484C4DD}"/>
                </a:ext>
              </a:extLst>
            </p:cNvPr>
            <p:cNvSpPr/>
            <p:nvPr/>
          </p:nvSpPr>
          <p:spPr>
            <a:xfrm>
              <a:off x="10096217" y="3657600"/>
              <a:ext cx="1099038" cy="517190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541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6AC34F2-C765-A6C1-6CA3-B2D1A71D7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MySQL</a:t>
            </a:r>
            <a:r>
              <a:rPr lang="zh-CN" altLang="en-US"/>
              <a:t>概述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493E5BC-06DB-C7A2-CA38-7C810C4FB42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安装、配置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数据模型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/>
              <a:t>SQL</a:t>
            </a:r>
            <a:r>
              <a:rPr lang="zh-CN" altLang="en-US"/>
              <a:t>简介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34C30E0-C063-CC7D-37F2-4AFE07CEC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364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81BCE2B-923B-7F52-EBD0-53F330BC065E}"/>
              </a:ext>
            </a:extLst>
          </p:cNvPr>
          <p:cNvGrpSpPr/>
          <p:nvPr/>
        </p:nvGrpSpPr>
        <p:grpSpPr>
          <a:xfrm>
            <a:off x="2030766" y="4320735"/>
            <a:ext cx="3993226" cy="1996362"/>
            <a:chOff x="1076067" y="4379815"/>
            <a:chExt cx="3993226" cy="1996362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E614089-BEC8-2264-8FE7-85A598FC3A27}"/>
                </a:ext>
              </a:extLst>
            </p:cNvPr>
            <p:cNvSpPr txBox="1"/>
            <p:nvPr/>
          </p:nvSpPr>
          <p:spPr>
            <a:xfrm>
              <a:off x="2742968" y="6099178"/>
              <a:ext cx="659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rgbClr val="C00000"/>
                  </a:solidFill>
                </a:rPr>
                <a:t>员工表</a:t>
              </a:r>
              <a:endParaRPr lang="zh-CN" altLang="en-US" sz="1200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5D7E89B-A4DA-2DB1-F498-6AC253C2E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067" y="4379815"/>
              <a:ext cx="3993226" cy="1707028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6275A66-FE5A-BCD9-BF39-5482CD4ECCEA}"/>
              </a:ext>
            </a:extLst>
          </p:cNvPr>
          <p:cNvGrpSpPr/>
          <p:nvPr/>
        </p:nvGrpSpPr>
        <p:grpSpPr>
          <a:xfrm>
            <a:off x="7791733" y="4435045"/>
            <a:ext cx="1943269" cy="1882052"/>
            <a:chOff x="6837034" y="4494125"/>
            <a:chExt cx="1943269" cy="1882052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B67200F-8207-1D17-99D2-9D6CBC3A6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7034" y="4494125"/>
              <a:ext cx="1943269" cy="1592719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0933570-9846-10D4-9ACA-FEB0A9ABC21D}"/>
                </a:ext>
              </a:extLst>
            </p:cNvPr>
            <p:cNvSpPr txBox="1"/>
            <p:nvPr/>
          </p:nvSpPr>
          <p:spPr>
            <a:xfrm>
              <a:off x="7488407" y="6099178"/>
              <a:ext cx="659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srgbClr val="C00000"/>
                  </a:solidFill>
                </a:rPr>
                <a:t>部门表</a:t>
              </a:r>
              <a:endParaRPr lang="zh-CN" altLang="en-US" sz="1200" dirty="0">
                <a:solidFill>
                  <a:srgbClr val="C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C71A4D35-98E9-8F95-6815-EA56541C3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数据模型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6150A30-30A4-08B9-DEF2-7F719D463D35}"/>
              </a:ext>
            </a:extLst>
          </p:cNvPr>
          <p:cNvSpPr txBox="1"/>
          <p:nvPr/>
        </p:nvSpPr>
        <p:spPr>
          <a:xfrm>
            <a:off x="829982" y="1539084"/>
            <a:ext cx="10491002" cy="511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24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 dirty="0"/>
              <a:t>关系型数据库（</a:t>
            </a:r>
            <a:r>
              <a:rPr lang="en-US" altLang="zh-CN" sz="1600"/>
              <a:t>RDBMS</a:t>
            </a:r>
            <a:r>
              <a:rPr lang="zh-CN" altLang="en-US" sz="1600"/>
              <a:t>）</a:t>
            </a:r>
            <a:r>
              <a:rPr lang="en-US" altLang="zh-CN" sz="1600" dirty="0"/>
              <a:t>: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建立在关系模型基础上，由多张相互连接的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二维表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组成的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261A9F-E7E4-B0DB-622F-5D9A4B46D565}"/>
              </a:ext>
            </a:extLst>
          </p:cNvPr>
          <p:cNvSpPr/>
          <p:nvPr/>
        </p:nvSpPr>
        <p:spPr>
          <a:xfrm>
            <a:off x="5005491" y="4334300"/>
            <a:ext cx="981085" cy="16934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89FBF1-48ED-1AD3-4E95-E02223F47B07}"/>
              </a:ext>
            </a:extLst>
          </p:cNvPr>
          <p:cNvSpPr/>
          <p:nvPr/>
        </p:nvSpPr>
        <p:spPr>
          <a:xfrm>
            <a:off x="7791733" y="4447380"/>
            <a:ext cx="981085" cy="15803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2150FC3C-2F5E-909F-D095-6D4AFCA7DDC9}"/>
              </a:ext>
            </a:extLst>
          </p:cNvPr>
          <p:cNvCxnSpPr>
            <a:cxnSpLocks/>
            <a:stCxn id="8" idx="0"/>
            <a:endCxn id="12" idx="0"/>
          </p:cNvCxnSpPr>
          <p:nvPr/>
        </p:nvCxnSpPr>
        <p:spPr>
          <a:xfrm rot="16200000" flipH="1">
            <a:off x="6832615" y="2997719"/>
            <a:ext cx="113080" cy="2786242"/>
          </a:xfrm>
          <a:prstGeom prst="curvedConnector3">
            <a:avLst>
              <a:gd name="adj1" fmla="val -202158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5ADE2CD-6E97-7520-EF0D-271AA50B378E}"/>
              </a:ext>
            </a:extLst>
          </p:cNvPr>
          <p:cNvGrpSpPr/>
          <p:nvPr/>
        </p:nvGrpSpPr>
        <p:grpSpPr>
          <a:xfrm>
            <a:off x="936500" y="2302331"/>
            <a:ext cx="10491002" cy="1368293"/>
            <a:chOff x="920210" y="1823315"/>
            <a:chExt cx="10491002" cy="1368293"/>
          </a:xfrm>
        </p:grpSpPr>
        <p:sp>
          <p:nvSpPr>
            <p:cNvPr id="34" name="矩形: 对角圆角 33">
              <a:extLst>
                <a:ext uri="{FF2B5EF4-FFF2-40B4-BE49-F238E27FC236}">
                  <a16:creationId xmlns:a16="http://schemas.microsoft.com/office/drawing/2014/main" id="{96FF723C-136D-8E29-DAC6-461A5E209F57}"/>
                </a:ext>
              </a:extLst>
            </p:cNvPr>
            <p:cNvSpPr/>
            <p:nvPr/>
          </p:nvSpPr>
          <p:spPr>
            <a:xfrm>
              <a:off x="920210" y="1823316"/>
              <a:ext cx="10491002" cy="1368292"/>
            </a:xfrm>
            <a:prstGeom prst="round2DiagRect">
              <a:avLst>
                <a:gd name="adj1" fmla="val 5917"/>
                <a:gd name="adj2" fmla="val 0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ts val="2600"/>
                </a:lnSpc>
              </a:pPr>
              <a:endPara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lvl="1">
                <a:lnSpc>
                  <a:spcPts val="2600"/>
                </a:lnSpc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使用表存储数据，格式统一，便于维护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lvl="1">
                <a:lnSpc>
                  <a:spcPts val="2600"/>
                </a:lnSpc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使用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SQL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语言操作，标准统一，使用方便，可用于复杂查询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5" name="矩形: 对角圆角 34">
              <a:extLst>
                <a:ext uri="{FF2B5EF4-FFF2-40B4-BE49-F238E27FC236}">
                  <a16:creationId xmlns:a16="http://schemas.microsoft.com/office/drawing/2014/main" id="{3BB0062C-F7A5-F840-EF06-7D06770175CB}"/>
                </a:ext>
              </a:extLst>
            </p:cNvPr>
            <p:cNvSpPr/>
            <p:nvPr/>
          </p:nvSpPr>
          <p:spPr>
            <a:xfrm>
              <a:off x="920211" y="1823315"/>
              <a:ext cx="1365790" cy="431493"/>
            </a:xfrm>
            <a:prstGeom prst="round2DiagRect">
              <a:avLst>
                <a:gd name="adj1" fmla="val 17163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</a:t>
              </a:r>
              <a:r>
                <a: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</a:t>
              </a:r>
              <a:r>
                <a:rPr lang="zh-CN" altLang="en-US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特点</a:t>
              </a:r>
              <a:endParaRPr lang="en-US" altLang="zh-CN" sz="16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6D644D9E-0613-0078-5B3D-F09861AEBCAF}"/>
                </a:ext>
              </a:extLst>
            </p:cNvPr>
            <p:cNvGrpSpPr/>
            <p:nvPr/>
          </p:nvGrpSpPr>
          <p:grpSpPr>
            <a:xfrm>
              <a:off x="1104054" y="1872614"/>
              <a:ext cx="335152" cy="315310"/>
              <a:chOff x="9188826" y="793674"/>
              <a:chExt cx="1089267" cy="1089267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F0357110-67FB-30D2-B49D-FE1A3206D496}"/>
                  </a:ext>
                </a:extLst>
              </p:cNvPr>
              <p:cNvSpPr/>
              <p:nvPr/>
            </p:nvSpPr>
            <p:spPr>
              <a:xfrm>
                <a:off x="9188826" y="793674"/>
                <a:ext cx="1089267" cy="1089267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稻壳儿小白白(http://dwz.cn/Wu2UP)">
                <a:extLst>
                  <a:ext uri="{FF2B5EF4-FFF2-40B4-BE49-F238E27FC236}">
                    <a16:creationId xmlns:a16="http://schemas.microsoft.com/office/drawing/2014/main" id="{484133D1-FFB7-1543-E12B-EE86399F3F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479635" y="1052411"/>
                <a:ext cx="507650" cy="571794"/>
              </a:xfrm>
              <a:custGeom>
                <a:avLst/>
                <a:gdLst>
                  <a:gd name="T0" fmla="*/ 2147483646 w 545"/>
                  <a:gd name="T1" fmla="*/ 2147483646 h 619"/>
                  <a:gd name="T2" fmla="*/ 2147483646 w 545"/>
                  <a:gd name="T3" fmla="*/ 2147483646 h 619"/>
                  <a:gd name="T4" fmla="*/ 2147483646 w 545"/>
                  <a:gd name="T5" fmla="*/ 2147483646 h 619"/>
                  <a:gd name="T6" fmla="*/ 2147483646 w 545"/>
                  <a:gd name="T7" fmla="*/ 2147483646 h 619"/>
                  <a:gd name="T8" fmla="*/ 2147483646 w 545"/>
                  <a:gd name="T9" fmla="*/ 2147483646 h 619"/>
                  <a:gd name="T10" fmla="*/ 2147483646 w 545"/>
                  <a:gd name="T11" fmla="*/ 2147483646 h 619"/>
                  <a:gd name="T12" fmla="*/ 2147483646 w 545"/>
                  <a:gd name="T13" fmla="*/ 2147483646 h 619"/>
                  <a:gd name="T14" fmla="*/ 2147483646 w 545"/>
                  <a:gd name="T15" fmla="*/ 2147483646 h 619"/>
                  <a:gd name="T16" fmla="*/ 2147483646 w 545"/>
                  <a:gd name="T17" fmla="*/ 2147483646 h 619"/>
                  <a:gd name="T18" fmla="*/ 2147483646 w 545"/>
                  <a:gd name="T19" fmla="*/ 2147483646 h 619"/>
                  <a:gd name="T20" fmla="*/ 2147483646 w 545"/>
                  <a:gd name="T21" fmla="*/ 0 h 619"/>
                  <a:gd name="T22" fmla="*/ 2147483646 w 545"/>
                  <a:gd name="T23" fmla="*/ 2147483646 h 619"/>
                  <a:gd name="T24" fmla="*/ 2147483646 w 545"/>
                  <a:gd name="T25" fmla="*/ 2147483646 h 619"/>
                  <a:gd name="T26" fmla="*/ 0 w 545"/>
                  <a:gd name="T27" fmla="*/ 2147483646 h 619"/>
                  <a:gd name="T28" fmla="*/ 2147483646 w 545"/>
                  <a:gd name="T29" fmla="*/ 2147483646 h 619"/>
                  <a:gd name="T30" fmla="*/ 2147483646 w 545"/>
                  <a:gd name="T31" fmla="*/ 2147483646 h 619"/>
                  <a:gd name="T32" fmla="*/ 2147483646 w 545"/>
                  <a:gd name="T33" fmla="*/ 2147483646 h 619"/>
                  <a:gd name="T34" fmla="*/ 2147483646 w 545"/>
                  <a:gd name="T35" fmla="*/ 2147483646 h 619"/>
                  <a:gd name="T36" fmla="*/ 2147483646 w 545"/>
                  <a:gd name="T37" fmla="*/ 2147483646 h 619"/>
                  <a:gd name="T38" fmla="*/ 2147483646 w 545"/>
                  <a:gd name="T39" fmla="*/ 2147483646 h 619"/>
                  <a:gd name="T40" fmla="*/ 2147483646 w 545"/>
                  <a:gd name="T41" fmla="*/ 2147483646 h 619"/>
                  <a:gd name="T42" fmla="*/ 2147483646 w 545"/>
                  <a:gd name="T43" fmla="*/ 2147483646 h 619"/>
                  <a:gd name="T44" fmla="*/ 2147483646 w 545"/>
                  <a:gd name="T45" fmla="*/ 2147483646 h 619"/>
                  <a:gd name="T46" fmla="*/ 2147483646 w 545"/>
                  <a:gd name="T47" fmla="*/ 2147483646 h 619"/>
                  <a:gd name="T48" fmla="*/ 2147483646 w 545"/>
                  <a:gd name="T49" fmla="*/ 2147483646 h 619"/>
                  <a:gd name="T50" fmla="*/ 2147483646 w 545"/>
                  <a:gd name="T51" fmla="*/ 2147483646 h 619"/>
                  <a:gd name="T52" fmla="*/ 2147483646 w 545"/>
                  <a:gd name="T53" fmla="*/ 2147483646 h 619"/>
                  <a:gd name="T54" fmla="*/ 2147483646 w 545"/>
                  <a:gd name="T55" fmla="*/ 2147483646 h 619"/>
                  <a:gd name="T56" fmla="*/ 2147483646 w 545"/>
                  <a:gd name="T57" fmla="*/ 2147483646 h 619"/>
                  <a:gd name="T58" fmla="*/ 2147483646 w 545"/>
                  <a:gd name="T59" fmla="*/ 2147483646 h 619"/>
                  <a:gd name="T60" fmla="*/ 2147483646 w 545"/>
                  <a:gd name="T61" fmla="*/ 2147483646 h 619"/>
                  <a:gd name="T62" fmla="*/ 2147483646 w 545"/>
                  <a:gd name="T63" fmla="*/ 2147483646 h 6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45" h="619">
                    <a:moveTo>
                      <a:pt x="412" y="368"/>
                    </a:moveTo>
                    <a:lnTo>
                      <a:pt x="412" y="368"/>
                    </a:lnTo>
                    <a:cubicBezTo>
                      <a:pt x="132" y="368"/>
                      <a:pt x="132" y="368"/>
                      <a:pt x="132" y="368"/>
                    </a:cubicBezTo>
                    <a:cubicBezTo>
                      <a:pt x="118" y="368"/>
                      <a:pt x="118" y="383"/>
                      <a:pt x="118" y="383"/>
                    </a:cubicBezTo>
                    <a:cubicBezTo>
                      <a:pt x="118" y="398"/>
                      <a:pt x="118" y="412"/>
                      <a:pt x="132" y="412"/>
                    </a:cubicBezTo>
                    <a:cubicBezTo>
                      <a:pt x="412" y="412"/>
                      <a:pt x="412" y="412"/>
                      <a:pt x="412" y="412"/>
                    </a:cubicBezTo>
                    <a:cubicBezTo>
                      <a:pt x="412" y="412"/>
                      <a:pt x="427" y="398"/>
                      <a:pt x="427" y="383"/>
                    </a:cubicBezTo>
                    <a:lnTo>
                      <a:pt x="412" y="368"/>
                    </a:lnTo>
                    <a:close/>
                    <a:moveTo>
                      <a:pt x="412" y="471"/>
                    </a:moveTo>
                    <a:lnTo>
                      <a:pt x="412" y="471"/>
                    </a:lnTo>
                    <a:cubicBezTo>
                      <a:pt x="132" y="471"/>
                      <a:pt x="132" y="471"/>
                      <a:pt x="132" y="471"/>
                    </a:cubicBezTo>
                    <a:cubicBezTo>
                      <a:pt x="118" y="471"/>
                      <a:pt x="118" y="471"/>
                      <a:pt x="118" y="486"/>
                    </a:cubicBezTo>
                    <a:cubicBezTo>
                      <a:pt x="118" y="501"/>
                      <a:pt x="118" y="501"/>
                      <a:pt x="132" y="501"/>
                    </a:cubicBezTo>
                    <a:cubicBezTo>
                      <a:pt x="412" y="501"/>
                      <a:pt x="412" y="501"/>
                      <a:pt x="412" y="501"/>
                    </a:cubicBezTo>
                    <a:cubicBezTo>
                      <a:pt x="412" y="501"/>
                      <a:pt x="427" y="501"/>
                      <a:pt x="427" y="486"/>
                    </a:cubicBezTo>
                    <a:cubicBezTo>
                      <a:pt x="427" y="471"/>
                      <a:pt x="412" y="471"/>
                      <a:pt x="412" y="471"/>
                    </a:cubicBezTo>
                    <a:close/>
                    <a:moveTo>
                      <a:pt x="471" y="74"/>
                    </a:moveTo>
                    <a:lnTo>
                      <a:pt x="471" y="74"/>
                    </a:lnTo>
                    <a:cubicBezTo>
                      <a:pt x="412" y="74"/>
                      <a:pt x="412" y="74"/>
                      <a:pt x="412" y="74"/>
                    </a:cubicBezTo>
                    <a:cubicBezTo>
                      <a:pt x="412" y="29"/>
                      <a:pt x="412" y="29"/>
                      <a:pt x="412" y="29"/>
                    </a:cubicBezTo>
                    <a:cubicBezTo>
                      <a:pt x="353" y="29"/>
                      <a:pt x="353" y="29"/>
                      <a:pt x="353" y="29"/>
                    </a:cubicBezTo>
                    <a:cubicBezTo>
                      <a:pt x="339" y="15"/>
                      <a:pt x="309" y="0"/>
                      <a:pt x="265" y="0"/>
                    </a:cubicBezTo>
                    <a:cubicBezTo>
                      <a:pt x="235" y="0"/>
                      <a:pt x="206" y="15"/>
                      <a:pt x="191" y="29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132" y="74"/>
                      <a:pt x="132" y="74"/>
                      <a:pt x="132" y="74"/>
                    </a:cubicBezTo>
                    <a:cubicBezTo>
                      <a:pt x="73" y="74"/>
                      <a:pt x="73" y="74"/>
                      <a:pt x="73" y="74"/>
                    </a:cubicBezTo>
                    <a:cubicBezTo>
                      <a:pt x="29" y="74"/>
                      <a:pt x="0" y="103"/>
                      <a:pt x="0" y="147"/>
                    </a:cubicBezTo>
                    <a:cubicBezTo>
                      <a:pt x="0" y="545"/>
                      <a:pt x="0" y="545"/>
                      <a:pt x="0" y="545"/>
                    </a:cubicBezTo>
                    <a:cubicBezTo>
                      <a:pt x="0" y="589"/>
                      <a:pt x="29" y="618"/>
                      <a:pt x="73" y="618"/>
                    </a:cubicBezTo>
                    <a:cubicBezTo>
                      <a:pt x="471" y="618"/>
                      <a:pt x="471" y="618"/>
                      <a:pt x="471" y="618"/>
                    </a:cubicBezTo>
                    <a:cubicBezTo>
                      <a:pt x="515" y="618"/>
                      <a:pt x="544" y="589"/>
                      <a:pt x="544" y="545"/>
                    </a:cubicBezTo>
                    <a:cubicBezTo>
                      <a:pt x="544" y="147"/>
                      <a:pt x="544" y="147"/>
                      <a:pt x="544" y="147"/>
                    </a:cubicBezTo>
                    <a:cubicBezTo>
                      <a:pt x="544" y="103"/>
                      <a:pt x="515" y="74"/>
                      <a:pt x="471" y="74"/>
                    </a:cubicBezTo>
                    <a:close/>
                    <a:moveTo>
                      <a:pt x="177" y="74"/>
                    </a:moveTo>
                    <a:lnTo>
                      <a:pt x="177" y="74"/>
                    </a:lnTo>
                    <a:cubicBezTo>
                      <a:pt x="221" y="74"/>
                      <a:pt x="221" y="74"/>
                      <a:pt x="221" y="74"/>
                    </a:cubicBezTo>
                    <a:cubicBezTo>
                      <a:pt x="221" y="59"/>
                      <a:pt x="235" y="29"/>
                      <a:pt x="265" y="29"/>
                    </a:cubicBezTo>
                    <a:cubicBezTo>
                      <a:pt x="294" y="29"/>
                      <a:pt x="324" y="59"/>
                      <a:pt x="324" y="74"/>
                    </a:cubicBezTo>
                    <a:cubicBezTo>
                      <a:pt x="368" y="74"/>
                      <a:pt x="368" y="74"/>
                      <a:pt x="368" y="74"/>
                    </a:cubicBezTo>
                    <a:cubicBezTo>
                      <a:pt x="368" y="147"/>
                      <a:pt x="368" y="147"/>
                      <a:pt x="368" y="147"/>
                    </a:cubicBezTo>
                    <a:cubicBezTo>
                      <a:pt x="177" y="147"/>
                      <a:pt x="177" y="147"/>
                      <a:pt x="177" y="147"/>
                    </a:cubicBezTo>
                    <a:lnTo>
                      <a:pt x="177" y="74"/>
                    </a:lnTo>
                    <a:close/>
                    <a:moveTo>
                      <a:pt x="500" y="545"/>
                    </a:moveTo>
                    <a:lnTo>
                      <a:pt x="500" y="545"/>
                    </a:lnTo>
                    <a:cubicBezTo>
                      <a:pt x="500" y="559"/>
                      <a:pt x="486" y="589"/>
                      <a:pt x="471" y="589"/>
                    </a:cubicBezTo>
                    <a:cubicBezTo>
                      <a:pt x="73" y="589"/>
                      <a:pt x="73" y="589"/>
                      <a:pt x="73" y="589"/>
                    </a:cubicBezTo>
                    <a:cubicBezTo>
                      <a:pt x="59" y="589"/>
                      <a:pt x="29" y="559"/>
                      <a:pt x="29" y="545"/>
                    </a:cubicBezTo>
                    <a:cubicBezTo>
                      <a:pt x="29" y="147"/>
                      <a:pt x="29" y="147"/>
                      <a:pt x="29" y="147"/>
                    </a:cubicBezTo>
                    <a:cubicBezTo>
                      <a:pt x="29" y="133"/>
                      <a:pt x="59" y="118"/>
                      <a:pt x="73" y="118"/>
                    </a:cubicBezTo>
                    <a:cubicBezTo>
                      <a:pt x="132" y="118"/>
                      <a:pt x="132" y="118"/>
                      <a:pt x="132" y="118"/>
                    </a:cubicBezTo>
                    <a:cubicBezTo>
                      <a:pt x="132" y="192"/>
                      <a:pt x="132" y="192"/>
                      <a:pt x="132" y="192"/>
                    </a:cubicBezTo>
                    <a:cubicBezTo>
                      <a:pt x="412" y="192"/>
                      <a:pt x="412" y="192"/>
                      <a:pt x="412" y="192"/>
                    </a:cubicBezTo>
                    <a:cubicBezTo>
                      <a:pt x="412" y="118"/>
                      <a:pt x="412" y="118"/>
                      <a:pt x="412" y="118"/>
                    </a:cubicBezTo>
                    <a:cubicBezTo>
                      <a:pt x="471" y="118"/>
                      <a:pt x="471" y="118"/>
                      <a:pt x="471" y="118"/>
                    </a:cubicBezTo>
                    <a:cubicBezTo>
                      <a:pt x="486" y="118"/>
                      <a:pt x="500" y="133"/>
                      <a:pt x="500" y="147"/>
                    </a:cubicBezTo>
                    <a:lnTo>
                      <a:pt x="500" y="545"/>
                    </a:lnTo>
                    <a:close/>
                    <a:moveTo>
                      <a:pt x="412" y="265"/>
                    </a:moveTo>
                    <a:lnTo>
                      <a:pt x="412" y="265"/>
                    </a:lnTo>
                    <a:cubicBezTo>
                      <a:pt x="132" y="265"/>
                      <a:pt x="132" y="265"/>
                      <a:pt x="132" y="265"/>
                    </a:cubicBezTo>
                    <a:cubicBezTo>
                      <a:pt x="118" y="265"/>
                      <a:pt x="118" y="280"/>
                      <a:pt x="118" y="295"/>
                    </a:cubicBezTo>
                    <a:cubicBezTo>
                      <a:pt x="118" y="295"/>
                      <a:pt x="118" y="309"/>
                      <a:pt x="132" y="309"/>
                    </a:cubicBezTo>
                    <a:cubicBezTo>
                      <a:pt x="412" y="309"/>
                      <a:pt x="412" y="309"/>
                      <a:pt x="412" y="309"/>
                    </a:cubicBezTo>
                    <a:lnTo>
                      <a:pt x="427" y="295"/>
                    </a:lnTo>
                    <a:cubicBezTo>
                      <a:pt x="427" y="280"/>
                      <a:pt x="412" y="265"/>
                      <a:pt x="412" y="265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7" name="Shape 2393">
              <a:extLst>
                <a:ext uri="{FF2B5EF4-FFF2-40B4-BE49-F238E27FC236}">
                  <a16:creationId xmlns:a16="http://schemas.microsoft.com/office/drawing/2014/main" id="{6A9A863C-1556-C76D-E2C2-F1BCC0796B79}"/>
                </a:ext>
              </a:extLst>
            </p:cNvPr>
            <p:cNvSpPr/>
            <p:nvPr/>
          </p:nvSpPr>
          <p:spPr>
            <a:xfrm>
              <a:off x="1178750" y="2440495"/>
              <a:ext cx="185760" cy="174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rgbClr val="C00000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38" name="Shape 2393">
              <a:extLst>
                <a:ext uri="{FF2B5EF4-FFF2-40B4-BE49-F238E27FC236}">
                  <a16:creationId xmlns:a16="http://schemas.microsoft.com/office/drawing/2014/main" id="{875C8F02-85F8-52C9-944C-DD3BAC292B86}"/>
                </a:ext>
              </a:extLst>
            </p:cNvPr>
            <p:cNvSpPr/>
            <p:nvPr/>
          </p:nvSpPr>
          <p:spPr>
            <a:xfrm>
              <a:off x="1178750" y="2779997"/>
              <a:ext cx="185760" cy="174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rgbClr val="C00000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502E579D-6B13-A6B8-B85D-3762723F1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96" y="2249275"/>
            <a:ext cx="5151566" cy="2019475"/>
          </a:xfrm>
          <a:prstGeom prst="rect">
            <a:avLst/>
          </a:prstGeom>
          <a:effectLst>
            <a:glow rad="63500">
              <a:schemeClr val="bg1">
                <a:lumMod val="5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7957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C138302-E308-C636-B72D-83027591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数据模型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357167D-CE6A-C9DB-CC61-EAF1D0751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85" y="3059690"/>
            <a:ext cx="2600269" cy="85608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6206C67-CDB5-0B08-35E0-F7629B013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485" y="2150932"/>
            <a:ext cx="2600269" cy="835592"/>
          </a:xfrm>
          <a:prstGeom prst="rect">
            <a:avLst/>
          </a:prstGeom>
        </p:spPr>
      </p:pic>
      <p:sp>
        <p:nvSpPr>
          <p:cNvPr id="22" name="右箭头 30">
            <a:extLst>
              <a:ext uri="{FF2B5EF4-FFF2-40B4-BE49-F238E27FC236}">
                <a16:creationId xmlns:a16="http://schemas.microsoft.com/office/drawing/2014/main" id="{F03D4FB9-FEEC-4749-F94C-38240B741795}"/>
              </a:ext>
            </a:extLst>
          </p:cNvPr>
          <p:cNvSpPr/>
          <p:nvPr/>
        </p:nvSpPr>
        <p:spPr>
          <a:xfrm>
            <a:off x="2138606" y="3773633"/>
            <a:ext cx="1053002" cy="310895"/>
          </a:xfrm>
          <a:prstGeom prst="rightArrow">
            <a:avLst>
              <a:gd name="adj1" fmla="val 50000"/>
              <a:gd name="adj2" fmla="val 12494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6E6F539-4FA1-6536-1CCC-B1426CADBD7F}"/>
              </a:ext>
            </a:extLst>
          </p:cNvPr>
          <p:cNvSpPr/>
          <p:nvPr/>
        </p:nvSpPr>
        <p:spPr>
          <a:xfrm>
            <a:off x="7765861" y="2329962"/>
            <a:ext cx="2538723" cy="21980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9B58EFC0-5CDA-6257-1C7B-5EF24C8EC086}"/>
              </a:ext>
            </a:extLst>
          </p:cNvPr>
          <p:cNvSpPr/>
          <p:nvPr/>
        </p:nvSpPr>
        <p:spPr>
          <a:xfrm rot="19918901">
            <a:off x="4901722" y="3054430"/>
            <a:ext cx="961846" cy="281706"/>
          </a:xfrm>
          <a:prstGeom prst="rightArrow">
            <a:avLst>
              <a:gd name="adj1" fmla="val 50000"/>
              <a:gd name="adj2" fmla="val 12279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9F5FB518-F8E4-3EBC-4E2C-4F1B7406AE0E}"/>
              </a:ext>
            </a:extLst>
          </p:cNvPr>
          <p:cNvSpPr/>
          <p:nvPr/>
        </p:nvSpPr>
        <p:spPr>
          <a:xfrm rot="1433673">
            <a:off x="4893607" y="4461684"/>
            <a:ext cx="961846" cy="281706"/>
          </a:xfrm>
          <a:prstGeom prst="rightArrow">
            <a:avLst>
              <a:gd name="adj1" fmla="val 50000"/>
              <a:gd name="adj2" fmla="val 12279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4D9C6648-97E8-8244-1410-ADDC01BD5E12}"/>
              </a:ext>
            </a:extLst>
          </p:cNvPr>
          <p:cNvSpPr/>
          <p:nvPr/>
        </p:nvSpPr>
        <p:spPr>
          <a:xfrm rot="19483226">
            <a:off x="6894249" y="2603494"/>
            <a:ext cx="805081" cy="241528"/>
          </a:xfrm>
          <a:prstGeom prst="rightArrow">
            <a:avLst>
              <a:gd name="adj1" fmla="val 50000"/>
              <a:gd name="adj2" fmla="val 17011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4CFBD8FE-7237-328A-B693-99D9A695C9B5}"/>
              </a:ext>
            </a:extLst>
          </p:cNvPr>
          <p:cNvSpPr/>
          <p:nvPr/>
        </p:nvSpPr>
        <p:spPr>
          <a:xfrm rot="2235078">
            <a:off x="6894010" y="3223421"/>
            <a:ext cx="805081" cy="241528"/>
          </a:xfrm>
          <a:prstGeom prst="rightArrow">
            <a:avLst>
              <a:gd name="adj1" fmla="val 50000"/>
              <a:gd name="adj2" fmla="val 17011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20EACDC-01E5-E204-556E-FDDC1FF4912F}"/>
              </a:ext>
            </a:extLst>
          </p:cNvPr>
          <p:cNvSpPr txBox="1"/>
          <p:nvPr/>
        </p:nvSpPr>
        <p:spPr>
          <a:xfrm>
            <a:off x="2278184" y="3435079"/>
            <a:ext cx="6028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SQL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279E8AC-3EA6-60CE-98E8-9EE0C24B499B}"/>
              </a:ext>
            </a:extLst>
          </p:cNvPr>
          <p:cNvGrpSpPr/>
          <p:nvPr/>
        </p:nvGrpSpPr>
        <p:grpSpPr>
          <a:xfrm>
            <a:off x="5894388" y="2526200"/>
            <a:ext cx="875793" cy="969189"/>
            <a:chOff x="8442984" y="4449628"/>
            <a:chExt cx="1114253" cy="1203826"/>
          </a:xfrm>
        </p:grpSpPr>
        <p:sp>
          <p:nvSpPr>
            <p:cNvPr id="40" name="流程图: 磁盘 39">
              <a:extLst>
                <a:ext uri="{FF2B5EF4-FFF2-40B4-BE49-F238E27FC236}">
                  <a16:creationId xmlns:a16="http://schemas.microsoft.com/office/drawing/2014/main" id="{DE2A712D-882C-617B-CC36-DDD92F59BCA5}"/>
                </a:ext>
              </a:extLst>
            </p:cNvPr>
            <p:cNvSpPr/>
            <p:nvPr/>
          </p:nvSpPr>
          <p:spPr>
            <a:xfrm>
              <a:off x="8442984" y="5139549"/>
              <a:ext cx="1114253" cy="513905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2" name="!!流程图: 数据库">
              <a:extLst>
                <a:ext uri="{FF2B5EF4-FFF2-40B4-BE49-F238E27FC236}">
                  <a16:creationId xmlns:a16="http://schemas.microsoft.com/office/drawing/2014/main" id="{EFE6258C-30EC-09C3-D9AA-48A4F7F6E785}"/>
                </a:ext>
              </a:extLst>
            </p:cNvPr>
            <p:cNvSpPr/>
            <p:nvPr/>
          </p:nvSpPr>
          <p:spPr>
            <a:xfrm>
              <a:off x="8442984" y="4796143"/>
              <a:ext cx="1114253" cy="513905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  <a:r>
                <a:rPr lang="en-US" altLang="zh-CN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endPara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3" name="流程图: 磁盘 42">
              <a:extLst>
                <a:ext uri="{FF2B5EF4-FFF2-40B4-BE49-F238E27FC236}">
                  <a16:creationId xmlns:a16="http://schemas.microsoft.com/office/drawing/2014/main" id="{D8FAF020-B5B2-CE7E-322B-11DE05545C95}"/>
                </a:ext>
              </a:extLst>
            </p:cNvPr>
            <p:cNvSpPr/>
            <p:nvPr/>
          </p:nvSpPr>
          <p:spPr>
            <a:xfrm>
              <a:off x="8442984" y="4449628"/>
              <a:ext cx="1114253" cy="513905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45D5078-F529-6100-CFBB-164B1FB05F9B}"/>
              </a:ext>
            </a:extLst>
          </p:cNvPr>
          <p:cNvGrpSpPr/>
          <p:nvPr/>
        </p:nvGrpSpPr>
        <p:grpSpPr>
          <a:xfrm>
            <a:off x="5871288" y="4307851"/>
            <a:ext cx="875793" cy="969189"/>
            <a:chOff x="8442984" y="4449628"/>
            <a:chExt cx="1114253" cy="1203826"/>
          </a:xfrm>
        </p:grpSpPr>
        <p:sp>
          <p:nvSpPr>
            <p:cNvPr id="45" name="流程图: 磁盘 44">
              <a:extLst>
                <a:ext uri="{FF2B5EF4-FFF2-40B4-BE49-F238E27FC236}">
                  <a16:creationId xmlns:a16="http://schemas.microsoft.com/office/drawing/2014/main" id="{A82DC72D-2ED5-4E8B-9164-D801B8A33155}"/>
                </a:ext>
              </a:extLst>
            </p:cNvPr>
            <p:cNvSpPr/>
            <p:nvPr/>
          </p:nvSpPr>
          <p:spPr>
            <a:xfrm>
              <a:off x="8442984" y="5139549"/>
              <a:ext cx="1114253" cy="513905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6" name="!!流程图: 数据库">
              <a:extLst>
                <a:ext uri="{FF2B5EF4-FFF2-40B4-BE49-F238E27FC236}">
                  <a16:creationId xmlns:a16="http://schemas.microsoft.com/office/drawing/2014/main" id="{36AE7F6F-C95D-AAF5-50AF-669F64DC1FD6}"/>
                </a:ext>
              </a:extLst>
            </p:cNvPr>
            <p:cNvSpPr/>
            <p:nvPr/>
          </p:nvSpPr>
          <p:spPr>
            <a:xfrm>
              <a:off x="8442984" y="4796143"/>
              <a:ext cx="1114253" cy="513905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  <a:r>
                <a:rPr lang="en-US" altLang="zh-CN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endPara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7" name="流程图: 磁盘 46">
              <a:extLst>
                <a:ext uri="{FF2B5EF4-FFF2-40B4-BE49-F238E27FC236}">
                  <a16:creationId xmlns:a16="http://schemas.microsoft.com/office/drawing/2014/main" id="{7A70C3BB-1C1C-C38F-439D-B8E30C10F7DE}"/>
                </a:ext>
              </a:extLst>
            </p:cNvPr>
            <p:cNvSpPr/>
            <p:nvPr/>
          </p:nvSpPr>
          <p:spPr>
            <a:xfrm>
              <a:off x="8442984" y="4449628"/>
              <a:ext cx="1114253" cy="513905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F3CA01B-CD9D-4DA9-7DB5-BB6AA1900631}"/>
              </a:ext>
            </a:extLst>
          </p:cNvPr>
          <p:cNvGrpSpPr/>
          <p:nvPr/>
        </p:nvGrpSpPr>
        <p:grpSpPr>
          <a:xfrm>
            <a:off x="3326656" y="2075688"/>
            <a:ext cx="7927837" cy="4001454"/>
            <a:chOff x="3282696" y="2075688"/>
            <a:chExt cx="7927837" cy="4001454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BED5AF5-A48F-DDDC-E17A-C359DB64F5C6}"/>
                </a:ext>
              </a:extLst>
            </p:cNvPr>
            <p:cNvGrpSpPr/>
            <p:nvPr/>
          </p:nvGrpSpPr>
          <p:grpSpPr>
            <a:xfrm>
              <a:off x="3282696" y="2075688"/>
              <a:ext cx="7927837" cy="4001454"/>
              <a:chOff x="3282696" y="2075688"/>
              <a:chExt cx="7927837" cy="4001454"/>
            </a:xfrm>
          </p:grpSpPr>
          <p:sp>
            <p:nvSpPr>
              <p:cNvPr id="21" name="圆角矩形 29">
                <a:extLst>
                  <a:ext uri="{FF2B5EF4-FFF2-40B4-BE49-F238E27FC236}">
                    <a16:creationId xmlns:a16="http://schemas.microsoft.com/office/drawing/2014/main" id="{6CE679E7-3DC1-071C-7B64-753D02A19B98}"/>
                  </a:ext>
                </a:extLst>
              </p:cNvPr>
              <p:cNvSpPr/>
              <p:nvPr/>
            </p:nvSpPr>
            <p:spPr>
              <a:xfrm>
                <a:off x="3282696" y="2075688"/>
                <a:ext cx="7927837" cy="3498635"/>
              </a:xfrm>
              <a:prstGeom prst="roundRect">
                <a:avLst>
                  <a:gd name="adj" fmla="val 3819"/>
                </a:avLst>
              </a:prstGeom>
              <a:solidFill>
                <a:srgbClr val="8C61FF">
                  <a:alpha val="10196"/>
                </a:srgbClr>
              </a:solidFill>
              <a:ln w="31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BF0878-24B7-7600-82D5-8DB3EB9D3BC8}"/>
                  </a:ext>
                </a:extLst>
              </p:cNvPr>
              <p:cNvSpPr txBox="1"/>
              <p:nvPr/>
            </p:nvSpPr>
            <p:spPr>
              <a:xfrm>
                <a:off x="3751955" y="4650519"/>
                <a:ext cx="692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</a:lstStyle>
              <a:p>
                <a:r>
                  <a:rPr lang="en-US" altLang="zh-CN" b="1" dirty="0"/>
                  <a:t>DBMS</a:t>
                </a:r>
                <a:endParaRPr lang="zh-CN" altLang="en-US" b="1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88DCF21E-2A66-BC0C-E070-07AE34EC882C}"/>
                  </a:ext>
                </a:extLst>
              </p:cNvPr>
              <p:cNvGrpSpPr/>
              <p:nvPr/>
            </p:nvGrpSpPr>
            <p:grpSpPr>
              <a:xfrm>
                <a:off x="6641148" y="5696199"/>
                <a:ext cx="1746037" cy="380943"/>
                <a:chOff x="6641148" y="5943087"/>
                <a:chExt cx="1746037" cy="380943"/>
              </a:xfrm>
            </p:grpSpPr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C1BC2991-FF81-741E-6E72-4F8805D84D7E}"/>
                    </a:ext>
                  </a:extLst>
                </p:cNvPr>
                <p:cNvSpPr txBox="1"/>
                <p:nvPr/>
              </p:nvSpPr>
              <p:spPr>
                <a:xfrm>
                  <a:off x="7144537" y="6016253"/>
                  <a:ext cx="12426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tx1"/>
                      </a:solidFill>
                    </a:rPr>
                    <a:t>数据库服务器</a:t>
                  </a:r>
                </a:p>
              </p:txBody>
            </p:sp>
            <p:pic>
              <p:nvPicPr>
                <p:cNvPr id="30" name="图片 29">
                  <a:extLst>
                    <a:ext uri="{FF2B5EF4-FFF2-40B4-BE49-F238E27FC236}">
                      <a16:creationId xmlns:a16="http://schemas.microsoft.com/office/drawing/2014/main" id="{B267D3D9-7C24-1AF0-FEF2-379BD47A41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41148" y="5943087"/>
                  <a:ext cx="576541" cy="362321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图形 32" descr="齿轮 纯色填充">
              <a:extLst>
                <a:ext uri="{FF2B5EF4-FFF2-40B4-BE49-F238E27FC236}">
                  <a16:creationId xmlns:a16="http://schemas.microsoft.com/office/drawing/2014/main" id="{0B8EDF76-63EA-53C7-6988-267C58476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14985" y="3218916"/>
              <a:ext cx="1481456" cy="1481456"/>
            </a:xfrm>
            <a:prstGeom prst="rect">
              <a:avLst/>
            </a:prstGeom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917333E-2DFE-2EBE-CABF-91A03C8B3A16}"/>
              </a:ext>
            </a:extLst>
          </p:cNvPr>
          <p:cNvGrpSpPr/>
          <p:nvPr/>
        </p:nvGrpSpPr>
        <p:grpSpPr>
          <a:xfrm>
            <a:off x="832104" y="2852929"/>
            <a:ext cx="1232652" cy="2545215"/>
            <a:chOff x="832104" y="2852929"/>
            <a:chExt cx="1232652" cy="2545215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AEB1EF2-286E-DB35-3362-20F952B44526}"/>
                </a:ext>
              </a:extLst>
            </p:cNvPr>
            <p:cNvGrpSpPr/>
            <p:nvPr/>
          </p:nvGrpSpPr>
          <p:grpSpPr>
            <a:xfrm>
              <a:off x="832104" y="2852929"/>
              <a:ext cx="1232652" cy="2545215"/>
              <a:chOff x="832104" y="3099817"/>
              <a:chExt cx="1232652" cy="2545215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752FC9A-8C71-EA80-5891-FFF4CAD315FE}"/>
                  </a:ext>
                </a:extLst>
              </p:cNvPr>
              <p:cNvSpPr txBox="1"/>
              <p:nvPr/>
            </p:nvSpPr>
            <p:spPr>
              <a:xfrm>
                <a:off x="1081839" y="5337255"/>
                <a:ext cx="713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tx1"/>
                    </a:solidFill>
                  </a:rPr>
                  <a:t>客户端</a:t>
                </a:r>
              </a:p>
            </p:txBody>
          </p:sp>
          <p:sp>
            <p:nvSpPr>
              <p:cNvPr id="27" name="圆角矩形 32">
                <a:extLst>
                  <a:ext uri="{FF2B5EF4-FFF2-40B4-BE49-F238E27FC236}">
                    <a16:creationId xmlns:a16="http://schemas.microsoft.com/office/drawing/2014/main" id="{3597C8C7-0527-0B17-6380-81AC8FA887FF}"/>
                  </a:ext>
                </a:extLst>
              </p:cNvPr>
              <p:cNvSpPr/>
              <p:nvPr/>
            </p:nvSpPr>
            <p:spPr>
              <a:xfrm>
                <a:off x="832104" y="3099817"/>
                <a:ext cx="1232652" cy="2148509"/>
              </a:xfrm>
              <a:prstGeom prst="roundRect">
                <a:avLst>
                  <a:gd name="adj" fmla="val 7385"/>
                </a:avLst>
              </a:prstGeom>
              <a:solidFill>
                <a:srgbClr val="C00000">
                  <a:alpha val="10196"/>
                </a:srgbClr>
              </a:solidFill>
              <a:ln w="31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8" name="图形 47" descr="便携式计算机 纯色填充">
              <a:extLst>
                <a:ext uri="{FF2B5EF4-FFF2-40B4-BE49-F238E27FC236}">
                  <a16:creationId xmlns:a16="http://schemas.microsoft.com/office/drawing/2014/main" id="{C1EB3E27-FEC9-4138-EA22-58F235826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1467" y="2964913"/>
              <a:ext cx="914400" cy="914400"/>
            </a:xfrm>
            <a:prstGeom prst="rect">
              <a:avLst/>
            </a:prstGeom>
          </p:spPr>
        </p:pic>
        <p:pic>
          <p:nvPicPr>
            <p:cNvPr id="49" name="图形 48" descr="便携式计算机 纯色填充">
              <a:extLst>
                <a:ext uri="{FF2B5EF4-FFF2-40B4-BE49-F238E27FC236}">
                  <a16:creationId xmlns:a16="http://schemas.microsoft.com/office/drawing/2014/main" id="{7C047BD4-3746-61D3-EB8A-9E285C41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1467" y="3983175"/>
              <a:ext cx="914400" cy="914400"/>
            </a:xfrm>
            <a:prstGeom prst="rect">
              <a:avLst/>
            </a:prstGeom>
          </p:spPr>
        </p:pic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32854A16-D7BE-C699-8CD8-C4D714174FA7}"/>
              </a:ext>
            </a:extLst>
          </p:cNvPr>
          <p:cNvSpPr txBox="1"/>
          <p:nvPr/>
        </p:nvSpPr>
        <p:spPr>
          <a:xfrm>
            <a:off x="10304584" y="2522879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C217BCA-2838-7ED2-16B7-6036815415DD}"/>
              </a:ext>
            </a:extLst>
          </p:cNvPr>
          <p:cNvSpPr txBox="1"/>
          <p:nvPr/>
        </p:nvSpPr>
        <p:spPr>
          <a:xfrm>
            <a:off x="10304584" y="3465856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964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 animBg="1"/>
      <p:bldP spid="2" grpId="0" animBg="1"/>
      <p:bldP spid="36" grpId="0" animBg="1"/>
      <p:bldP spid="37" grpId="0" animBg="1"/>
      <p:bldP spid="38" grpId="0" animBg="1"/>
      <p:bldP spid="41" grpId="0"/>
      <p:bldP spid="53" grpId="0"/>
      <p:bldP spid="5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6AC34F2-C765-A6C1-6CA3-B2D1A71D7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MySQL</a:t>
            </a:r>
            <a:r>
              <a:rPr lang="zh-CN" altLang="en-US"/>
              <a:t>概述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493E5BC-06DB-C7A2-CA38-7C810C4FB42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安装、配置</a:t>
            </a:r>
            <a:endParaRPr lang="en-US" altLang="zh-CN"/>
          </a:p>
          <a:p>
            <a:r>
              <a:rPr lang="zh-CN" altLang="en-US"/>
              <a:t>数据模型</a:t>
            </a:r>
            <a:endParaRPr lang="en-US" altLang="zh-CN"/>
          </a:p>
          <a:p>
            <a:r>
              <a:rPr lang="en-US" altLang="zh-CN">
                <a:solidFill>
                  <a:srgbClr val="C00000"/>
                </a:solidFill>
              </a:rPr>
              <a:t>SQL</a:t>
            </a:r>
            <a:r>
              <a:rPr lang="zh-CN" altLang="en-US">
                <a:solidFill>
                  <a:srgbClr val="C00000"/>
                </a:solidFill>
              </a:rPr>
              <a:t>简介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34C30E0-C063-CC7D-37F2-4AFE07CEC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578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BD9F249-C0A6-C716-2F47-2D4CC3908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SQL</a:t>
            </a:r>
            <a:r>
              <a:rPr lang="zh-CN" altLang="en-US"/>
              <a:t>简介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70CEF5C-A64C-924B-A3E1-87E3E53873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117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SQL</a:t>
            </a:r>
            <a:r>
              <a:rPr lang="zh-CN" altLang="en-US"/>
              <a:t>：一门操作关系型数据库的编程语言，定义操作所有关系型数据库的</a:t>
            </a:r>
            <a:r>
              <a:rPr lang="zh-CN" altLang="en-US">
                <a:solidFill>
                  <a:srgbClr val="C00000"/>
                </a:solidFill>
              </a:rPr>
              <a:t>统一标准</a:t>
            </a:r>
            <a:r>
              <a:rPr lang="zh-CN" altLang="en-US"/>
              <a:t>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7C9A22C-C830-C0A1-E958-A2EEF0D86ED3}"/>
              </a:ext>
            </a:extLst>
          </p:cNvPr>
          <p:cNvGrpSpPr/>
          <p:nvPr/>
        </p:nvGrpSpPr>
        <p:grpSpPr>
          <a:xfrm>
            <a:off x="797997" y="2313130"/>
            <a:ext cx="10611683" cy="3211370"/>
            <a:chOff x="790158" y="2313130"/>
            <a:chExt cx="10611683" cy="321137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EFAA49E-F9E5-9EF4-AEC0-0D7144129229}"/>
                </a:ext>
              </a:extLst>
            </p:cNvPr>
            <p:cNvSpPr/>
            <p:nvPr/>
          </p:nvSpPr>
          <p:spPr>
            <a:xfrm>
              <a:off x="7805828" y="2951194"/>
              <a:ext cx="3390222" cy="328884"/>
            </a:xfrm>
            <a:prstGeom prst="roundRect">
              <a:avLst>
                <a:gd name="adj" fmla="val 17816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defTabSz="360000" eaLnBrk="0" fontAlgn="base" hangingPunct="0">
                <a:lnSpc>
                  <a:spcPct val="150000"/>
                </a:lnSpc>
              </a:pPr>
              <a:r>
                <a:rPr lang="en-US" altLang="zh-CN" sz="12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show databases</a:t>
              </a:r>
              <a:r>
                <a:rPr lang="zh-CN" altLang="en-US" sz="12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；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1165BBFD-599C-23E2-C777-674DF64A5FEC}"/>
                </a:ext>
              </a:extLst>
            </p:cNvPr>
            <p:cNvSpPr/>
            <p:nvPr/>
          </p:nvSpPr>
          <p:spPr>
            <a:xfrm>
              <a:off x="7802221" y="3391892"/>
              <a:ext cx="3390222" cy="328884"/>
            </a:xfrm>
            <a:prstGeom prst="roundRect">
              <a:avLst>
                <a:gd name="adj" fmla="val 17816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defTabSz="360000" eaLnBrk="0" fontAlgn="base" hangingPunct="0">
                <a:lnSpc>
                  <a:spcPct val="150000"/>
                </a:lnSpc>
              </a:pPr>
              <a:r>
                <a:rPr lang="en-US" altLang="zh-CN" sz="12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show    databases</a:t>
              </a:r>
              <a:r>
                <a:rPr lang="zh-CN" altLang="en-US" sz="12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；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430A6B93-18EC-310C-71BB-D99AF5584BD3}"/>
                </a:ext>
              </a:extLst>
            </p:cNvPr>
            <p:cNvSpPr/>
            <p:nvPr/>
          </p:nvSpPr>
          <p:spPr>
            <a:xfrm>
              <a:off x="7805828" y="4602172"/>
              <a:ext cx="3390222" cy="328884"/>
            </a:xfrm>
            <a:prstGeom prst="roundRect">
              <a:avLst>
                <a:gd name="adj" fmla="val 17816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defTabSz="360000" eaLnBrk="0" fontAlgn="base" hangingPunct="0">
                <a:lnSpc>
                  <a:spcPct val="150000"/>
                </a:lnSpc>
              </a:pPr>
              <a:r>
                <a:rPr lang="en-US" altLang="zh-CN" sz="1200">
                  <a:solidFill>
                    <a:schemeClr val="bg1">
                      <a:lumMod val="7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-- show databases</a:t>
              </a:r>
              <a:r>
                <a:rPr lang="zh-CN" altLang="en-US" sz="1200">
                  <a:solidFill>
                    <a:schemeClr val="bg1">
                      <a:lumMod val="7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；</a:t>
              </a: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BB90B7A5-64C2-6E32-6590-C64366A400D5}"/>
                </a:ext>
              </a:extLst>
            </p:cNvPr>
            <p:cNvSpPr/>
            <p:nvPr/>
          </p:nvSpPr>
          <p:spPr>
            <a:xfrm>
              <a:off x="7805828" y="5072344"/>
              <a:ext cx="3390222" cy="328884"/>
            </a:xfrm>
            <a:prstGeom prst="roundRect">
              <a:avLst>
                <a:gd name="adj" fmla="val 17816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defTabSz="360000" eaLnBrk="0" fontAlgn="base" hangingPunct="0">
                <a:lnSpc>
                  <a:spcPct val="150000"/>
                </a:lnSpc>
              </a:pPr>
              <a:r>
                <a:rPr lang="en-US" altLang="zh-CN" sz="1200">
                  <a:solidFill>
                    <a:schemeClr val="bg1">
                      <a:lumMod val="7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</a:t>
              </a:r>
              <a:r>
                <a:rPr lang="zh-CN" altLang="en-US" sz="1200">
                  <a:solidFill>
                    <a:schemeClr val="bg1">
                      <a:lumMod val="7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*</a:t>
              </a:r>
              <a:r>
                <a:rPr lang="en-US" altLang="zh-CN" sz="1200">
                  <a:solidFill>
                    <a:schemeClr val="bg1">
                      <a:lumMod val="7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show databases</a:t>
              </a:r>
              <a:r>
                <a:rPr lang="zh-CN" altLang="en-US" sz="1200">
                  <a:solidFill>
                    <a:schemeClr val="bg1">
                      <a:lumMod val="7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；*</a:t>
              </a:r>
              <a:r>
                <a:rPr lang="en-US" altLang="zh-CN" sz="1200">
                  <a:solidFill>
                    <a:schemeClr val="bg1">
                      <a:lumMod val="7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</a:t>
              </a:r>
              <a:endParaRPr lang="zh-CN" altLang="en-US" sz="1200">
                <a:solidFill>
                  <a:schemeClr val="bg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FC9899CE-7176-C5FB-E50C-67F10B91C861}"/>
                </a:ext>
              </a:extLst>
            </p:cNvPr>
            <p:cNvSpPr/>
            <p:nvPr/>
          </p:nvSpPr>
          <p:spPr>
            <a:xfrm>
              <a:off x="7802221" y="3832590"/>
              <a:ext cx="3390222" cy="328884"/>
            </a:xfrm>
            <a:prstGeom prst="roundRect">
              <a:avLst>
                <a:gd name="adj" fmla="val 17816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defTabSz="360000" eaLnBrk="0" fontAlgn="base" hangingPunct="0">
                <a:lnSpc>
                  <a:spcPct val="150000"/>
                </a:lnSpc>
              </a:pPr>
              <a:r>
                <a:rPr lang="en-US" altLang="zh-CN" sz="12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SHOW    DATABASES</a:t>
              </a:r>
              <a:r>
                <a:rPr lang="zh-CN" altLang="en-US" sz="12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；</a:t>
              </a: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B252580-899B-37E0-09A1-AB282C90CC0D}"/>
                </a:ext>
              </a:extLst>
            </p:cNvPr>
            <p:cNvGrpSpPr/>
            <p:nvPr/>
          </p:nvGrpSpPr>
          <p:grpSpPr>
            <a:xfrm>
              <a:off x="790158" y="2313130"/>
              <a:ext cx="10611683" cy="3211370"/>
              <a:chOff x="790158" y="2313130"/>
              <a:chExt cx="10611683" cy="3211370"/>
            </a:xfrm>
          </p:grpSpPr>
          <p:sp>
            <p:nvSpPr>
              <p:cNvPr id="19" name="矩形: 对角圆角 18">
                <a:extLst>
                  <a:ext uri="{FF2B5EF4-FFF2-40B4-BE49-F238E27FC236}">
                    <a16:creationId xmlns:a16="http://schemas.microsoft.com/office/drawing/2014/main" id="{A6D50F74-F178-F3FA-8DD1-B2DC4AD23726}"/>
                  </a:ext>
                </a:extLst>
              </p:cNvPr>
              <p:cNvSpPr/>
              <p:nvPr/>
            </p:nvSpPr>
            <p:spPr>
              <a:xfrm>
                <a:off x="790158" y="2313130"/>
                <a:ext cx="10611683" cy="3211370"/>
              </a:xfrm>
              <a:prstGeom prst="round2DiagRect">
                <a:avLst>
                  <a:gd name="adj1" fmla="val 5917"/>
                  <a:gd name="adj2" fmla="val 0"/>
                </a:avLst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SQL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语句可以单行或多行书写，以分号结尾。</a:t>
                </a: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SQL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语句可以使用空格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/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缩进来增强语句的可读性。</a:t>
                </a: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MySQL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数据库的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SQL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语句不区分大小写。</a:t>
                </a: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注释：</a:t>
                </a: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单行注释：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-- 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注释内容 或 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# 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注释内容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(MySQL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特有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)</a:t>
                </a:r>
              </a:p>
              <a:p>
                <a:pPr marL="800100" lvl="1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多行注释： 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/* 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注释内容 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*/</a:t>
                </a:r>
              </a:p>
            </p:txBody>
          </p:sp>
          <p:sp>
            <p:nvSpPr>
              <p:cNvPr id="20" name="矩形: 对角圆角 19">
                <a:extLst>
                  <a:ext uri="{FF2B5EF4-FFF2-40B4-BE49-F238E27FC236}">
                    <a16:creationId xmlns:a16="http://schemas.microsoft.com/office/drawing/2014/main" id="{E8AB6298-811F-EF0E-2EFF-719DC987D798}"/>
                  </a:ext>
                </a:extLst>
              </p:cNvPr>
              <p:cNvSpPr/>
              <p:nvPr/>
            </p:nvSpPr>
            <p:spPr>
              <a:xfrm>
                <a:off x="790158" y="2313130"/>
                <a:ext cx="1448217" cy="458646"/>
              </a:xfrm>
              <a:prstGeom prst="round2DiagRect">
                <a:avLst>
                  <a:gd name="adj1" fmla="val 37539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通用语法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63D1480-E683-AE45-134A-F585526C20D7}"/>
                </a:ext>
              </a:extLst>
            </p:cNvPr>
            <p:cNvGrpSpPr/>
            <p:nvPr/>
          </p:nvGrpSpPr>
          <p:grpSpPr>
            <a:xfrm>
              <a:off x="881122" y="2374877"/>
              <a:ext cx="335152" cy="335152"/>
              <a:chOff x="9188826" y="793674"/>
              <a:chExt cx="1089267" cy="1089267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D537B33-AFC2-FBBC-3971-B0EBEA7F0EB5}"/>
                  </a:ext>
                </a:extLst>
              </p:cNvPr>
              <p:cNvSpPr/>
              <p:nvPr/>
            </p:nvSpPr>
            <p:spPr>
              <a:xfrm>
                <a:off x="9188826" y="793674"/>
                <a:ext cx="1089267" cy="1089267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" name="稻壳儿小白白(http://dwz.cn/Wu2UP)">
                <a:extLst>
                  <a:ext uri="{FF2B5EF4-FFF2-40B4-BE49-F238E27FC236}">
                    <a16:creationId xmlns:a16="http://schemas.microsoft.com/office/drawing/2014/main" id="{B8D69D4E-A6BB-B917-F937-C6AD04BA6BB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479635" y="1052411"/>
                <a:ext cx="507650" cy="571794"/>
              </a:xfrm>
              <a:custGeom>
                <a:avLst/>
                <a:gdLst>
                  <a:gd name="T0" fmla="*/ 2147483646 w 545"/>
                  <a:gd name="T1" fmla="*/ 2147483646 h 619"/>
                  <a:gd name="T2" fmla="*/ 2147483646 w 545"/>
                  <a:gd name="T3" fmla="*/ 2147483646 h 619"/>
                  <a:gd name="T4" fmla="*/ 2147483646 w 545"/>
                  <a:gd name="T5" fmla="*/ 2147483646 h 619"/>
                  <a:gd name="T6" fmla="*/ 2147483646 w 545"/>
                  <a:gd name="T7" fmla="*/ 2147483646 h 619"/>
                  <a:gd name="T8" fmla="*/ 2147483646 w 545"/>
                  <a:gd name="T9" fmla="*/ 2147483646 h 619"/>
                  <a:gd name="T10" fmla="*/ 2147483646 w 545"/>
                  <a:gd name="T11" fmla="*/ 2147483646 h 619"/>
                  <a:gd name="T12" fmla="*/ 2147483646 w 545"/>
                  <a:gd name="T13" fmla="*/ 2147483646 h 619"/>
                  <a:gd name="T14" fmla="*/ 2147483646 w 545"/>
                  <a:gd name="T15" fmla="*/ 2147483646 h 619"/>
                  <a:gd name="T16" fmla="*/ 2147483646 w 545"/>
                  <a:gd name="T17" fmla="*/ 2147483646 h 619"/>
                  <a:gd name="T18" fmla="*/ 2147483646 w 545"/>
                  <a:gd name="T19" fmla="*/ 2147483646 h 619"/>
                  <a:gd name="T20" fmla="*/ 2147483646 w 545"/>
                  <a:gd name="T21" fmla="*/ 0 h 619"/>
                  <a:gd name="T22" fmla="*/ 2147483646 w 545"/>
                  <a:gd name="T23" fmla="*/ 2147483646 h 619"/>
                  <a:gd name="T24" fmla="*/ 2147483646 w 545"/>
                  <a:gd name="T25" fmla="*/ 2147483646 h 619"/>
                  <a:gd name="T26" fmla="*/ 0 w 545"/>
                  <a:gd name="T27" fmla="*/ 2147483646 h 619"/>
                  <a:gd name="T28" fmla="*/ 2147483646 w 545"/>
                  <a:gd name="T29" fmla="*/ 2147483646 h 619"/>
                  <a:gd name="T30" fmla="*/ 2147483646 w 545"/>
                  <a:gd name="T31" fmla="*/ 2147483646 h 619"/>
                  <a:gd name="T32" fmla="*/ 2147483646 w 545"/>
                  <a:gd name="T33" fmla="*/ 2147483646 h 619"/>
                  <a:gd name="T34" fmla="*/ 2147483646 w 545"/>
                  <a:gd name="T35" fmla="*/ 2147483646 h 619"/>
                  <a:gd name="T36" fmla="*/ 2147483646 w 545"/>
                  <a:gd name="T37" fmla="*/ 2147483646 h 619"/>
                  <a:gd name="T38" fmla="*/ 2147483646 w 545"/>
                  <a:gd name="T39" fmla="*/ 2147483646 h 619"/>
                  <a:gd name="T40" fmla="*/ 2147483646 w 545"/>
                  <a:gd name="T41" fmla="*/ 2147483646 h 619"/>
                  <a:gd name="T42" fmla="*/ 2147483646 w 545"/>
                  <a:gd name="T43" fmla="*/ 2147483646 h 619"/>
                  <a:gd name="T44" fmla="*/ 2147483646 w 545"/>
                  <a:gd name="T45" fmla="*/ 2147483646 h 619"/>
                  <a:gd name="T46" fmla="*/ 2147483646 w 545"/>
                  <a:gd name="T47" fmla="*/ 2147483646 h 619"/>
                  <a:gd name="T48" fmla="*/ 2147483646 w 545"/>
                  <a:gd name="T49" fmla="*/ 2147483646 h 619"/>
                  <a:gd name="T50" fmla="*/ 2147483646 w 545"/>
                  <a:gd name="T51" fmla="*/ 2147483646 h 619"/>
                  <a:gd name="T52" fmla="*/ 2147483646 w 545"/>
                  <a:gd name="T53" fmla="*/ 2147483646 h 619"/>
                  <a:gd name="T54" fmla="*/ 2147483646 w 545"/>
                  <a:gd name="T55" fmla="*/ 2147483646 h 619"/>
                  <a:gd name="T56" fmla="*/ 2147483646 w 545"/>
                  <a:gd name="T57" fmla="*/ 2147483646 h 619"/>
                  <a:gd name="T58" fmla="*/ 2147483646 w 545"/>
                  <a:gd name="T59" fmla="*/ 2147483646 h 619"/>
                  <a:gd name="T60" fmla="*/ 2147483646 w 545"/>
                  <a:gd name="T61" fmla="*/ 2147483646 h 619"/>
                  <a:gd name="T62" fmla="*/ 2147483646 w 545"/>
                  <a:gd name="T63" fmla="*/ 2147483646 h 6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45" h="619">
                    <a:moveTo>
                      <a:pt x="412" y="368"/>
                    </a:moveTo>
                    <a:lnTo>
                      <a:pt x="412" y="368"/>
                    </a:lnTo>
                    <a:cubicBezTo>
                      <a:pt x="132" y="368"/>
                      <a:pt x="132" y="368"/>
                      <a:pt x="132" y="368"/>
                    </a:cubicBezTo>
                    <a:cubicBezTo>
                      <a:pt x="118" y="368"/>
                      <a:pt x="118" y="383"/>
                      <a:pt x="118" y="383"/>
                    </a:cubicBezTo>
                    <a:cubicBezTo>
                      <a:pt x="118" y="398"/>
                      <a:pt x="118" y="412"/>
                      <a:pt x="132" y="412"/>
                    </a:cubicBezTo>
                    <a:cubicBezTo>
                      <a:pt x="412" y="412"/>
                      <a:pt x="412" y="412"/>
                      <a:pt x="412" y="412"/>
                    </a:cubicBezTo>
                    <a:cubicBezTo>
                      <a:pt x="412" y="412"/>
                      <a:pt x="427" y="398"/>
                      <a:pt x="427" y="383"/>
                    </a:cubicBezTo>
                    <a:lnTo>
                      <a:pt x="412" y="368"/>
                    </a:lnTo>
                    <a:close/>
                    <a:moveTo>
                      <a:pt x="412" y="471"/>
                    </a:moveTo>
                    <a:lnTo>
                      <a:pt x="412" y="471"/>
                    </a:lnTo>
                    <a:cubicBezTo>
                      <a:pt x="132" y="471"/>
                      <a:pt x="132" y="471"/>
                      <a:pt x="132" y="471"/>
                    </a:cubicBezTo>
                    <a:cubicBezTo>
                      <a:pt x="118" y="471"/>
                      <a:pt x="118" y="471"/>
                      <a:pt x="118" y="486"/>
                    </a:cubicBezTo>
                    <a:cubicBezTo>
                      <a:pt x="118" y="501"/>
                      <a:pt x="118" y="501"/>
                      <a:pt x="132" y="501"/>
                    </a:cubicBezTo>
                    <a:cubicBezTo>
                      <a:pt x="412" y="501"/>
                      <a:pt x="412" y="501"/>
                      <a:pt x="412" y="501"/>
                    </a:cubicBezTo>
                    <a:cubicBezTo>
                      <a:pt x="412" y="501"/>
                      <a:pt x="427" y="501"/>
                      <a:pt x="427" y="486"/>
                    </a:cubicBezTo>
                    <a:cubicBezTo>
                      <a:pt x="427" y="471"/>
                      <a:pt x="412" y="471"/>
                      <a:pt x="412" y="471"/>
                    </a:cubicBezTo>
                    <a:close/>
                    <a:moveTo>
                      <a:pt x="471" y="74"/>
                    </a:moveTo>
                    <a:lnTo>
                      <a:pt x="471" y="74"/>
                    </a:lnTo>
                    <a:cubicBezTo>
                      <a:pt x="412" y="74"/>
                      <a:pt x="412" y="74"/>
                      <a:pt x="412" y="74"/>
                    </a:cubicBezTo>
                    <a:cubicBezTo>
                      <a:pt x="412" y="29"/>
                      <a:pt x="412" y="29"/>
                      <a:pt x="412" y="29"/>
                    </a:cubicBezTo>
                    <a:cubicBezTo>
                      <a:pt x="353" y="29"/>
                      <a:pt x="353" y="29"/>
                      <a:pt x="353" y="29"/>
                    </a:cubicBezTo>
                    <a:cubicBezTo>
                      <a:pt x="339" y="15"/>
                      <a:pt x="309" y="0"/>
                      <a:pt x="265" y="0"/>
                    </a:cubicBezTo>
                    <a:cubicBezTo>
                      <a:pt x="235" y="0"/>
                      <a:pt x="206" y="15"/>
                      <a:pt x="191" y="29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132" y="74"/>
                      <a:pt x="132" y="74"/>
                      <a:pt x="132" y="74"/>
                    </a:cubicBezTo>
                    <a:cubicBezTo>
                      <a:pt x="73" y="74"/>
                      <a:pt x="73" y="74"/>
                      <a:pt x="73" y="74"/>
                    </a:cubicBezTo>
                    <a:cubicBezTo>
                      <a:pt x="29" y="74"/>
                      <a:pt x="0" y="103"/>
                      <a:pt x="0" y="147"/>
                    </a:cubicBezTo>
                    <a:cubicBezTo>
                      <a:pt x="0" y="545"/>
                      <a:pt x="0" y="545"/>
                      <a:pt x="0" y="545"/>
                    </a:cubicBezTo>
                    <a:cubicBezTo>
                      <a:pt x="0" y="589"/>
                      <a:pt x="29" y="618"/>
                      <a:pt x="73" y="618"/>
                    </a:cubicBezTo>
                    <a:cubicBezTo>
                      <a:pt x="471" y="618"/>
                      <a:pt x="471" y="618"/>
                      <a:pt x="471" y="618"/>
                    </a:cubicBezTo>
                    <a:cubicBezTo>
                      <a:pt x="515" y="618"/>
                      <a:pt x="544" y="589"/>
                      <a:pt x="544" y="545"/>
                    </a:cubicBezTo>
                    <a:cubicBezTo>
                      <a:pt x="544" y="147"/>
                      <a:pt x="544" y="147"/>
                      <a:pt x="544" y="147"/>
                    </a:cubicBezTo>
                    <a:cubicBezTo>
                      <a:pt x="544" y="103"/>
                      <a:pt x="515" y="74"/>
                      <a:pt x="471" y="74"/>
                    </a:cubicBezTo>
                    <a:close/>
                    <a:moveTo>
                      <a:pt x="177" y="74"/>
                    </a:moveTo>
                    <a:lnTo>
                      <a:pt x="177" y="74"/>
                    </a:lnTo>
                    <a:cubicBezTo>
                      <a:pt x="221" y="74"/>
                      <a:pt x="221" y="74"/>
                      <a:pt x="221" y="74"/>
                    </a:cubicBezTo>
                    <a:cubicBezTo>
                      <a:pt x="221" y="59"/>
                      <a:pt x="235" y="29"/>
                      <a:pt x="265" y="29"/>
                    </a:cubicBezTo>
                    <a:cubicBezTo>
                      <a:pt x="294" y="29"/>
                      <a:pt x="324" y="59"/>
                      <a:pt x="324" y="74"/>
                    </a:cubicBezTo>
                    <a:cubicBezTo>
                      <a:pt x="368" y="74"/>
                      <a:pt x="368" y="74"/>
                      <a:pt x="368" y="74"/>
                    </a:cubicBezTo>
                    <a:cubicBezTo>
                      <a:pt x="368" y="147"/>
                      <a:pt x="368" y="147"/>
                      <a:pt x="368" y="147"/>
                    </a:cubicBezTo>
                    <a:cubicBezTo>
                      <a:pt x="177" y="147"/>
                      <a:pt x="177" y="147"/>
                      <a:pt x="177" y="147"/>
                    </a:cubicBezTo>
                    <a:lnTo>
                      <a:pt x="177" y="74"/>
                    </a:lnTo>
                    <a:close/>
                    <a:moveTo>
                      <a:pt x="500" y="545"/>
                    </a:moveTo>
                    <a:lnTo>
                      <a:pt x="500" y="545"/>
                    </a:lnTo>
                    <a:cubicBezTo>
                      <a:pt x="500" y="559"/>
                      <a:pt x="486" y="589"/>
                      <a:pt x="471" y="589"/>
                    </a:cubicBezTo>
                    <a:cubicBezTo>
                      <a:pt x="73" y="589"/>
                      <a:pt x="73" y="589"/>
                      <a:pt x="73" y="589"/>
                    </a:cubicBezTo>
                    <a:cubicBezTo>
                      <a:pt x="59" y="589"/>
                      <a:pt x="29" y="559"/>
                      <a:pt x="29" y="545"/>
                    </a:cubicBezTo>
                    <a:cubicBezTo>
                      <a:pt x="29" y="147"/>
                      <a:pt x="29" y="147"/>
                      <a:pt x="29" y="147"/>
                    </a:cubicBezTo>
                    <a:cubicBezTo>
                      <a:pt x="29" y="133"/>
                      <a:pt x="59" y="118"/>
                      <a:pt x="73" y="118"/>
                    </a:cubicBezTo>
                    <a:cubicBezTo>
                      <a:pt x="132" y="118"/>
                      <a:pt x="132" y="118"/>
                      <a:pt x="132" y="118"/>
                    </a:cubicBezTo>
                    <a:cubicBezTo>
                      <a:pt x="132" y="192"/>
                      <a:pt x="132" y="192"/>
                      <a:pt x="132" y="192"/>
                    </a:cubicBezTo>
                    <a:cubicBezTo>
                      <a:pt x="412" y="192"/>
                      <a:pt x="412" y="192"/>
                      <a:pt x="412" y="192"/>
                    </a:cubicBezTo>
                    <a:cubicBezTo>
                      <a:pt x="412" y="118"/>
                      <a:pt x="412" y="118"/>
                      <a:pt x="412" y="118"/>
                    </a:cubicBezTo>
                    <a:cubicBezTo>
                      <a:pt x="471" y="118"/>
                      <a:pt x="471" y="118"/>
                      <a:pt x="471" y="118"/>
                    </a:cubicBezTo>
                    <a:cubicBezTo>
                      <a:pt x="486" y="118"/>
                      <a:pt x="500" y="133"/>
                      <a:pt x="500" y="147"/>
                    </a:cubicBezTo>
                    <a:lnTo>
                      <a:pt x="500" y="545"/>
                    </a:lnTo>
                    <a:close/>
                    <a:moveTo>
                      <a:pt x="412" y="265"/>
                    </a:moveTo>
                    <a:lnTo>
                      <a:pt x="412" y="265"/>
                    </a:lnTo>
                    <a:cubicBezTo>
                      <a:pt x="132" y="265"/>
                      <a:pt x="132" y="265"/>
                      <a:pt x="132" y="265"/>
                    </a:cubicBezTo>
                    <a:cubicBezTo>
                      <a:pt x="118" y="265"/>
                      <a:pt x="118" y="280"/>
                      <a:pt x="118" y="295"/>
                    </a:cubicBezTo>
                    <a:cubicBezTo>
                      <a:pt x="118" y="295"/>
                      <a:pt x="118" y="309"/>
                      <a:pt x="132" y="309"/>
                    </a:cubicBezTo>
                    <a:cubicBezTo>
                      <a:pt x="412" y="309"/>
                      <a:pt x="412" y="309"/>
                      <a:pt x="412" y="309"/>
                    </a:cubicBezTo>
                    <a:lnTo>
                      <a:pt x="427" y="295"/>
                    </a:lnTo>
                    <a:cubicBezTo>
                      <a:pt x="427" y="280"/>
                      <a:pt x="412" y="265"/>
                      <a:pt x="412" y="265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4" name="Shape 2393">
              <a:extLst>
                <a:ext uri="{FF2B5EF4-FFF2-40B4-BE49-F238E27FC236}">
                  <a16:creationId xmlns:a16="http://schemas.microsoft.com/office/drawing/2014/main" id="{4D2DCE7F-E279-3E37-ACC1-D46A519A2AFB}"/>
                </a:ext>
              </a:extLst>
            </p:cNvPr>
            <p:cNvSpPr/>
            <p:nvPr/>
          </p:nvSpPr>
          <p:spPr>
            <a:xfrm>
              <a:off x="1014916" y="3028564"/>
              <a:ext cx="185760" cy="185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rgbClr val="C00000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28" name="Shape 2393">
              <a:extLst>
                <a:ext uri="{FF2B5EF4-FFF2-40B4-BE49-F238E27FC236}">
                  <a16:creationId xmlns:a16="http://schemas.microsoft.com/office/drawing/2014/main" id="{D8D87DCC-5A78-1ABD-866C-4093BB38DE7C}"/>
                </a:ext>
              </a:extLst>
            </p:cNvPr>
            <p:cNvSpPr/>
            <p:nvPr/>
          </p:nvSpPr>
          <p:spPr>
            <a:xfrm>
              <a:off x="1014916" y="3463454"/>
              <a:ext cx="185760" cy="185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rgbClr val="C00000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29" name="Shape 2393">
              <a:extLst>
                <a:ext uri="{FF2B5EF4-FFF2-40B4-BE49-F238E27FC236}">
                  <a16:creationId xmlns:a16="http://schemas.microsoft.com/office/drawing/2014/main" id="{199CE06B-B4AC-1E23-95B2-782A9DD8DE3C}"/>
                </a:ext>
              </a:extLst>
            </p:cNvPr>
            <p:cNvSpPr/>
            <p:nvPr/>
          </p:nvSpPr>
          <p:spPr>
            <a:xfrm>
              <a:off x="1014916" y="3901231"/>
              <a:ext cx="185760" cy="185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rgbClr val="C00000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30" name="Shape 2393">
              <a:extLst>
                <a:ext uri="{FF2B5EF4-FFF2-40B4-BE49-F238E27FC236}">
                  <a16:creationId xmlns:a16="http://schemas.microsoft.com/office/drawing/2014/main" id="{565C0C27-F374-9F61-B41D-4959E532CEF2}"/>
                </a:ext>
              </a:extLst>
            </p:cNvPr>
            <p:cNvSpPr/>
            <p:nvPr/>
          </p:nvSpPr>
          <p:spPr>
            <a:xfrm>
              <a:off x="1014916" y="4339008"/>
              <a:ext cx="185760" cy="185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rgbClr val="C00000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34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BD9F249-C0A6-C716-2F47-2D4CC3908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SQL</a:t>
            </a:r>
            <a:r>
              <a:rPr lang="zh-CN" altLang="en-US"/>
              <a:t>分类</a:t>
            </a:r>
          </a:p>
        </p:txBody>
      </p: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91B85366-6C18-155C-83FF-C86BDB1B2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994168"/>
              </p:ext>
            </p:extLst>
          </p:nvPr>
        </p:nvGraphicFramePr>
        <p:xfrm>
          <a:off x="782320" y="2130205"/>
          <a:ext cx="10234991" cy="1836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537">
                  <a:extLst>
                    <a:ext uri="{9D8B030D-6E8A-4147-A177-3AD203B41FA5}">
                      <a16:colId xmlns:a16="http://schemas.microsoft.com/office/drawing/2014/main" val="4153382047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525972579"/>
                    </a:ext>
                  </a:extLst>
                </a:gridCol>
                <a:gridCol w="6010654">
                  <a:extLst>
                    <a:ext uri="{9D8B030D-6E8A-4147-A177-3AD203B41FA5}">
                      <a16:colId xmlns:a16="http://schemas.microsoft.com/office/drawing/2014/main" val="1702324220"/>
                    </a:ext>
                  </a:extLst>
                </a:gridCol>
              </a:tblGrid>
              <a:tr h="392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分类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全称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660018"/>
                  </a:ext>
                </a:extLst>
              </a:tr>
              <a:tr h="3427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DDL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ata </a:t>
                      </a: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efinition </a:t>
                      </a: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anguage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数据定义语言，用来定义数据库对象</a:t>
                      </a:r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数据库，表，字段</a:t>
                      </a:r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245220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DML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ata </a:t>
                      </a: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M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anipulation </a:t>
                      </a: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anguage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数据操作语言，用来对数据库表中的数据进行增删改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506394"/>
                  </a:ext>
                </a:extLst>
              </a:tr>
              <a:tr h="3327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DQL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ata </a:t>
                      </a: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Q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uery </a:t>
                      </a: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anguage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数据查询语言，用来查询数据库中表的记录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24497"/>
                  </a:ext>
                </a:extLst>
              </a:tr>
              <a:tr h="4052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DCL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ata </a:t>
                      </a: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ontrol </a:t>
                      </a:r>
                      <a:r>
                        <a:rPr lang="en-US" altLang="zh-CN" sz="1200" b="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anguage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数据控制语言，用来创建数据库用户、控制数据库的访问权限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588061"/>
                  </a:ext>
                </a:extLst>
              </a:tr>
            </a:tbl>
          </a:graphicData>
        </a:graphic>
      </p:graphicFrame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ABBF45CD-6701-2873-7D8D-BDC5E24176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470832"/>
          </a:xfrm>
        </p:spPr>
        <p:txBody>
          <a:bodyPr/>
          <a:lstStyle/>
          <a:p>
            <a:r>
              <a:rPr lang="en-US" altLang="zh-CN"/>
              <a:t>SQL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语句</a:t>
            </a:r>
            <a:r>
              <a:rPr lang="zh-CN" altLang="en-US">
                <a:solidFill>
                  <a:srgbClr val="333333"/>
                </a:solidFill>
                <a:latin typeface="Arial" panose="020B0604020202020204" pitchFamily="34" charset="0"/>
              </a:rPr>
              <a:t>通常</a:t>
            </a:r>
            <a:r>
              <a:rPr lang="zh-CN" alt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被分为四大类：</a:t>
            </a:r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D5C7A5D-C2D6-4AA9-9EE8-AB5113DA8B44}"/>
              </a:ext>
            </a:extLst>
          </p:cNvPr>
          <p:cNvGrpSpPr/>
          <p:nvPr/>
        </p:nvGrpSpPr>
        <p:grpSpPr>
          <a:xfrm>
            <a:off x="1472185" y="3994342"/>
            <a:ext cx="8705088" cy="2720233"/>
            <a:chOff x="1472185" y="3976758"/>
            <a:chExt cx="8705088" cy="2720233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5B7EB263-A6E2-5B78-81EB-4241A5B93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9999" y="4675021"/>
              <a:ext cx="2130619" cy="619672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6AED580B-9CBB-972C-11D5-C3738E400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9999" y="4017218"/>
              <a:ext cx="2130619" cy="604842"/>
            </a:xfrm>
            <a:prstGeom prst="rect">
              <a:avLst/>
            </a:prstGeom>
          </p:spPr>
        </p:pic>
        <p:sp>
          <p:nvSpPr>
            <p:cNvPr id="64" name="右箭头 30">
              <a:extLst>
                <a:ext uri="{FF2B5EF4-FFF2-40B4-BE49-F238E27FC236}">
                  <a16:creationId xmlns:a16="http://schemas.microsoft.com/office/drawing/2014/main" id="{B7A4A7E3-9A48-C41F-098A-7A1FB40C43D1}"/>
                </a:ext>
              </a:extLst>
            </p:cNvPr>
            <p:cNvSpPr/>
            <p:nvPr/>
          </p:nvSpPr>
          <p:spPr>
            <a:xfrm>
              <a:off x="2670728" y="5191808"/>
              <a:ext cx="862813" cy="225041"/>
            </a:xfrm>
            <a:prstGeom prst="rightArrow">
              <a:avLst>
                <a:gd name="adj1" fmla="val 50000"/>
                <a:gd name="adj2" fmla="val 171827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8614B61D-E1E4-E5CE-5B00-77E47D1F203C}"/>
                </a:ext>
              </a:extLst>
            </p:cNvPr>
            <p:cNvSpPr/>
            <p:nvPr/>
          </p:nvSpPr>
          <p:spPr>
            <a:xfrm>
              <a:off x="7281611" y="4146808"/>
              <a:ext cx="2080189" cy="15910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66" name="箭头: 右 65">
              <a:extLst>
                <a:ext uri="{FF2B5EF4-FFF2-40B4-BE49-F238E27FC236}">
                  <a16:creationId xmlns:a16="http://schemas.microsoft.com/office/drawing/2014/main" id="{2E1AD001-72E7-32E3-218D-4CC9AD18F4F6}"/>
                </a:ext>
              </a:extLst>
            </p:cNvPr>
            <p:cNvSpPr/>
            <p:nvPr/>
          </p:nvSpPr>
          <p:spPr>
            <a:xfrm rot="19918901">
              <a:off x="4934781" y="4671213"/>
              <a:ext cx="788121" cy="203913"/>
            </a:xfrm>
            <a:prstGeom prst="rightArrow">
              <a:avLst>
                <a:gd name="adj1" fmla="val 50000"/>
                <a:gd name="adj2" fmla="val 12279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7" name="箭头: 右 66">
              <a:extLst>
                <a:ext uri="{FF2B5EF4-FFF2-40B4-BE49-F238E27FC236}">
                  <a16:creationId xmlns:a16="http://schemas.microsoft.com/office/drawing/2014/main" id="{4733BC8F-AD71-29DD-1194-D46751799521}"/>
                </a:ext>
              </a:extLst>
            </p:cNvPr>
            <p:cNvSpPr/>
            <p:nvPr/>
          </p:nvSpPr>
          <p:spPr>
            <a:xfrm rot="1433673">
              <a:off x="4928132" y="5689852"/>
              <a:ext cx="788121" cy="203913"/>
            </a:xfrm>
            <a:prstGeom prst="rightArrow">
              <a:avLst>
                <a:gd name="adj1" fmla="val 50000"/>
                <a:gd name="adj2" fmla="val 12279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8" name="箭头: 右 67">
              <a:extLst>
                <a:ext uri="{FF2B5EF4-FFF2-40B4-BE49-F238E27FC236}">
                  <a16:creationId xmlns:a16="http://schemas.microsoft.com/office/drawing/2014/main" id="{88243147-B16B-E42D-A2AE-49B55C678189}"/>
                </a:ext>
              </a:extLst>
            </p:cNvPr>
            <p:cNvSpPr/>
            <p:nvPr/>
          </p:nvSpPr>
          <p:spPr>
            <a:xfrm rot="19483226">
              <a:off x="6567426" y="4344804"/>
              <a:ext cx="659671" cy="174830"/>
            </a:xfrm>
            <a:prstGeom prst="rightArrow">
              <a:avLst>
                <a:gd name="adj1" fmla="val 50000"/>
                <a:gd name="adj2" fmla="val 17011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69" name="箭头: 右 68">
              <a:extLst>
                <a:ext uri="{FF2B5EF4-FFF2-40B4-BE49-F238E27FC236}">
                  <a16:creationId xmlns:a16="http://schemas.microsoft.com/office/drawing/2014/main" id="{66FDA340-033D-908B-F6B2-590B7939328F}"/>
                </a:ext>
              </a:extLst>
            </p:cNvPr>
            <p:cNvSpPr/>
            <p:nvPr/>
          </p:nvSpPr>
          <p:spPr>
            <a:xfrm rot="2235078">
              <a:off x="6567231" y="4793537"/>
              <a:ext cx="659671" cy="174830"/>
            </a:xfrm>
            <a:prstGeom prst="rightArrow">
              <a:avLst>
                <a:gd name="adj1" fmla="val 50000"/>
                <a:gd name="adj2" fmla="val 17011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8E9E568C-E126-DF4F-33A7-0EB1752B8AED}"/>
                </a:ext>
              </a:extLst>
            </p:cNvPr>
            <p:cNvSpPr txBox="1"/>
            <p:nvPr/>
          </p:nvSpPr>
          <p:spPr>
            <a:xfrm>
              <a:off x="2785096" y="4946746"/>
              <a:ext cx="493931" cy="2005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SQL</a:t>
              </a:r>
              <a:endPara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16FCC287-56A0-69FB-09B7-3ACBB6E48445}"/>
                </a:ext>
              </a:extLst>
            </p:cNvPr>
            <p:cNvGrpSpPr/>
            <p:nvPr/>
          </p:nvGrpSpPr>
          <p:grpSpPr>
            <a:xfrm>
              <a:off x="5748156" y="4288855"/>
              <a:ext cx="717611" cy="701546"/>
              <a:chOff x="8442984" y="4449628"/>
              <a:chExt cx="1114253" cy="1203826"/>
            </a:xfrm>
          </p:grpSpPr>
          <p:sp>
            <p:nvSpPr>
              <p:cNvPr id="72" name="流程图: 磁盘 71">
                <a:extLst>
                  <a:ext uri="{FF2B5EF4-FFF2-40B4-BE49-F238E27FC236}">
                    <a16:creationId xmlns:a16="http://schemas.microsoft.com/office/drawing/2014/main" id="{81B1B68B-CA19-8191-4441-24EFE8836BFB}"/>
                  </a:ext>
                </a:extLst>
              </p:cNvPr>
              <p:cNvSpPr/>
              <p:nvPr/>
            </p:nvSpPr>
            <p:spPr>
              <a:xfrm>
                <a:off x="8442984" y="5139549"/>
                <a:ext cx="1114253" cy="513905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3" name="!!流程图: 数据库">
                <a:extLst>
                  <a:ext uri="{FF2B5EF4-FFF2-40B4-BE49-F238E27FC236}">
                    <a16:creationId xmlns:a16="http://schemas.microsoft.com/office/drawing/2014/main" id="{30281B32-B2AF-C6B0-DCC3-84B2100EBD82}"/>
                  </a:ext>
                </a:extLst>
              </p:cNvPr>
              <p:cNvSpPr/>
              <p:nvPr/>
            </p:nvSpPr>
            <p:spPr>
              <a:xfrm>
                <a:off x="8442984" y="4796143"/>
                <a:ext cx="1114253" cy="513905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</a:t>
                </a:r>
                <a:r>
                  <a:rPr lang="en-US" altLang="zh-CN" sz="105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</a:t>
                </a:r>
                <a:endParaRPr lang="zh-CN" altLang="en-US" sz="105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74" name="流程图: 磁盘 73">
                <a:extLst>
                  <a:ext uri="{FF2B5EF4-FFF2-40B4-BE49-F238E27FC236}">
                    <a16:creationId xmlns:a16="http://schemas.microsoft.com/office/drawing/2014/main" id="{7740673C-D593-0C1C-E14D-ECEEAC320802}"/>
                  </a:ext>
                </a:extLst>
              </p:cNvPr>
              <p:cNvSpPr/>
              <p:nvPr/>
            </p:nvSpPr>
            <p:spPr>
              <a:xfrm>
                <a:off x="8442984" y="4449628"/>
                <a:ext cx="1114253" cy="513905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B154D16-61C7-9B05-CC0C-80AE752B5A7A}"/>
                </a:ext>
              </a:extLst>
            </p:cNvPr>
            <p:cNvGrpSpPr/>
            <p:nvPr/>
          </p:nvGrpSpPr>
          <p:grpSpPr>
            <a:xfrm>
              <a:off x="5729228" y="5578501"/>
              <a:ext cx="717611" cy="701546"/>
              <a:chOff x="8442984" y="4449628"/>
              <a:chExt cx="1114253" cy="1203826"/>
            </a:xfrm>
          </p:grpSpPr>
          <p:sp>
            <p:nvSpPr>
              <p:cNvPr id="76" name="流程图: 磁盘 75">
                <a:extLst>
                  <a:ext uri="{FF2B5EF4-FFF2-40B4-BE49-F238E27FC236}">
                    <a16:creationId xmlns:a16="http://schemas.microsoft.com/office/drawing/2014/main" id="{2182FDE4-9AC2-6D04-E3AA-481398B6CFBD}"/>
                  </a:ext>
                </a:extLst>
              </p:cNvPr>
              <p:cNvSpPr/>
              <p:nvPr/>
            </p:nvSpPr>
            <p:spPr>
              <a:xfrm>
                <a:off x="8442984" y="5139549"/>
                <a:ext cx="1114253" cy="513905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7" name="!!流程图: 数据库">
                <a:extLst>
                  <a:ext uri="{FF2B5EF4-FFF2-40B4-BE49-F238E27FC236}">
                    <a16:creationId xmlns:a16="http://schemas.microsoft.com/office/drawing/2014/main" id="{0AC3EAE3-02F3-BA36-72F6-39D4B9A3137D}"/>
                  </a:ext>
                </a:extLst>
              </p:cNvPr>
              <p:cNvSpPr/>
              <p:nvPr/>
            </p:nvSpPr>
            <p:spPr>
              <a:xfrm>
                <a:off x="8442984" y="4796143"/>
                <a:ext cx="1114253" cy="513905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</a:t>
                </a:r>
                <a:r>
                  <a:rPr lang="en-US" altLang="zh-CN" sz="1050"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</a:t>
                </a:r>
                <a:endParaRPr lang="zh-CN" altLang="en-US" sz="105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78" name="流程图: 磁盘 77">
                <a:extLst>
                  <a:ext uri="{FF2B5EF4-FFF2-40B4-BE49-F238E27FC236}">
                    <a16:creationId xmlns:a16="http://schemas.microsoft.com/office/drawing/2014/main" id="{F33C89C0-43AE-59AC-74D8-3F9349F954C1}"/>
                  </a:ext>
                </a:extLst>
              </p:cNvPr>
              <p:cNvSpPr/>
              <p:nvPr/>
            </p:nvSpPr>
            <p:spPr>
              <a:xfrm>
                <a:off x="8442984" y="4449628"/>
                <a:ext cx="1114253" cy="513905"/>
              </a:xfrm>
              <a:prstGeom prst="flowChartMagneticDisk">
                <a:avLst/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7FAC3EB-278F-0E6C-26D3-1CD139FDDBC6}"/>
                </a:ext>
              </a:extLst>
            </p:cNvPr>
            <p:cNvGrpSpPr/>
            <p:nvPr/>
          </p:nvGrpSpPr>
          <p:grpSpPr>
            <a:xfrm>
              <a:off x="3681329" y="3976758"/>
              <a:ext cx="6495944" cy="2720233"/>
              <a:chOff x="3282696" y="2095037"/>
              <a:chExt cx="7927837" cy="3758012"/>
            </a:xfrm>
          </p:grpSpPr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287FC9D2-E109-A030-2279-858551F92E18}"/>
                  </a:ext>
                </a:extLst>
              </p:cNvPr>
              <p:cNvGrpSpPr/>
              <p:nvPr/>
            </p:nvGrpSpPr>
            <p:grpSpPr>
              <a:xfrm>
                <a:off x="3282696" y="2095037"/>
                <a:ext cx="7927837" cy="3758012"/>
                <a:chOff x="3282696" y="2095037"/>
                <a:chExt cx="7927837" cy="3758012"/>
              </a:xfrm>
            </p:grpSpPr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4FAE9D31-CFB7-EB61-A9DC-BD5D13EF0647}"/>
                    </a:ext>
                  </a:extLst>
                </p:cNvPr>
                <p:cNvSpPr txBox="1"/>
                <p:nvPr/>
              </p:nvSpPr>
              <p:spPr>
                <a:xfrm>
                  <a:off x="3751955" y="4650519"/>
                  <a:ext cx="58381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defRPr>
                  </a:lvl1pPr>
                </a:lstStyle>
                <a:p>
                  <a:r>
                    <a:rPr lang="en-US" altLang="zh-CN" sz="1100" b="1" dirty="0"/>
                    <a:t>DBMS</a:t>
                  </a:r>
                  <a:endParaRPr lang="zh-CN" altLang="en-US" sz="1100" b="1" dirty="0"/>
                </a:p>
              </p:txBody>
            </p:sp>
            <p:sp>
              <p:nvSpPr>
                <p:cNvPr id="83" name="圆角矩形 29">
                  <a:extLst>
                    <a:ext uri="{FF2B5EF4-FFF2-40B4-BE49-F238E27FC236}">
                      <a16:creationId xmlns:a16="http://schemas.microsoft.com/office/drawing/2014/main" id="{0CB1A305-FA51-2187-A7F5-433CBF91EC50}"/>
                    </a:ext>
                  </a:extLst>
                </p:cNvPr>
                <p:cNvSpPr/>
                <p:nvPr/>
              </p:nvSpPr>
              <p:spPr>
                <a:xfrm>
                  <a:off x="3282696" y="2095037"/>
                  <a:ext cx="7927837" cy="3303107"/>
                </a:xfrm>
                <a:prstGeom prst="roundRect">
                  <a:avLst>
                    <a:gd name="adj" fmla="val 3819"/>
                  </a:avLst>
                </a:prstGeom>
                <a:noFill/>
                <a:ln w="31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grpSp>
              <p:nvGrpSpPr>
                <p:cNvPr id="84" name="组合 83">
                  <a:extLst>
                    <a:ext uri="{FF2B5EF4-FFF2-40B4-BE49-F238E27FC236}">
                      <a16:creationId xmlns:a16="http://schemas.microsoft.com/office/drawing/2014/main" id="{2C6A3216-B462-A2D8-B932-A7D6FB0B6BAF}"/>
                    </a:ext>
                  </a:extLst>
                </p:cNvPr>
                <p:cNvGrpSpPr/>
                <p:nvPr/>
              </p:nvGrpSpPr>
              <p:grpSpPr>
                <a:xfrm>
                  <a:off x="6770181" y="5418468"/>
                  <a:ext cx="1848749" cy="434581"/>
                  <a:chOff x="6770181" y="5665356"/>
                  <a:chExt cx="1848749" cy="434581"/>
                </a:xfrm>
              </p:grpSpPr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E5DFFA81-7F14-255A-2B16-0053B6C87F30}"/>
                      </a:ext>
                    </a:extLst>
                  </p:cNvPr>
                  <p:cNvSpPr txBox="1"/>
                  <p:nvPr/>
                </p:nvSpPr>
                <p:spPr>
                  <a:xfrm>
                    <a:off x="7273569" y="5738522"/>
                    <a:ext cx="1345361" cy="3614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 fontAlgn="auto">
                      <a:spcBef>
                        <a:spcPts val="0"/>
                      </a:spcBef>
                      <a:spcAft>
                        <a:spcPts val="0"/>
                      </a:spcAft>
                      <a:defRPr sz="1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defRPr>
                    </a:lvl1pPr>
                  </a:lstStyle>
                  <a:p>
                    <a:r>
                      <a:rPr lang="zh-CN" altLang="en-US" sz="1100" dirty="0"/>
                      <a:t>数据库服务器</a:t>
                    </a:r>
                  </a:p>
                </p:txBody>
              </p:sp>
              <p:pic>
                <p:nvPicPr>
                  <p:cNvPr id="86" name="图片 85">
                    <a:extLst>
                      <a:ext uri="{FF2B5EF4-FFF2-40B4-BE49-F238E27FC236}">
                        <a16:creationId xmlns:a16="http://schemas.microsoft.com/office/drawing/2014/main" id="{12C258F6-F1A3-AD2B-F89D-1EEA869CDA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70181" y="5665356"/>
                    <a:ext cx="576541" cy="362321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1" name="图形 80" descr="齿轮 纯色填充">
                <a:extLst>
                  <a:ext uri="{FF2B5EF4-FFF2-40B4-BE49-F238E27FC236}">
                    <a16:creationId xmlns:a16="http://schemas.microsoft.com/office/drawing/2014/main" id="{D77CBF39-6A33-ABF4-8783-885A4D7FB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14985" y="3218916"/>
                <a:ext cx="1481456" cy="1481456"/>
              </a:xfrm>
              <a:prstGeom prst="rect">
                <a:avLst/>
              </a:prstGeom>
            </p:spPr>
          </p:pic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5C9F459A-B083-2043-299E-F9C3D0BD2FE2}"/>
                </a:ext>
              </a:extLst>
            </p:cNvPr>
            <p:cNvGrpSpPr/>
            <p:nvPr/>
          </p:nvGrpSpPr>
          <p:grpSpPr>
            <a:xfrm>
              <a:off x="1472185" y="4525357"/>
              <a:ext cx="1010015" cy="1808933"/>
              <a:chOff x="832104" y="2852929"/>
              <a:chExt cx="1232652" cy="2499048"/>
            </a:xfrm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7BF5096B-FB9A-02A2-522C-E4E48B187AAF}"/>
                  </a:ext>
                </a:extLst>
              </p:cNvPr>
              <p:cNvGrpSpPr/>
              <p:nvPr/>
            </p:nvGrpSpPr>
            <p:grpSpPr>
              <a:xfrm>
                <a:off x="832104" y="2852929"/>
                <a:ext cx="1232652" cy="2499048"/>
                <a:chOff x="832104" y="3099817"/>
                <a:chExt cx="1232652" cy="2499048"/>
              </a:xfrm>
            </p:grpSpPr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F621B3AE-A7ED-5C46-395C-7DB075DFBA71}"/>
                    </a:ext>
                  </a:extLst>
                </p:cNvPr>
                <p:cNvSpPr txBox="1"/>
                <p:nvPr/>
              </p:nvSpPr>
              <p:spPr>
                <a:xfrm>
                  <a:off x="1081839" y="5337255"/>
                  <a:ext cx="60305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4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defRPr>
                  </a:lvl1pPr>
                </a:lstStyle>
                <a:p>
                  <a:r>
                    <a:rPr lang="zh-CN" altLang="en-US" sz="1100" dirty="0"/>
                    <a:t>客户端</a:t>
                  </a:r>
                </a:p>
              </p:txBody>
            </p:sp>
            <p:sp>
              <p:nvSpPr>
                <p:cNvPr id="92" name="圆角矩形 32">
                  <a:extLst>
                    <a:ext uri="{FF2B5EF4-FFF2-40B4-BE49-F238E27FC236}">
                      <a16:creationId xmlns:a16="http://schemas.microsoft.com/office/drawing/2014/main" id="{6A5BEFC1-E887-EC3D-EB9F-84775480DB52}"/>
                    </a:ext>
                  </a:extLst>
                </p:cNvPr>
                <p:cNvSpPr/>
                <p:nvPr/>
              </p:nvSpPr>
              <p:spPr>
                <a:xfrm>
                  <a:off x="832104" y="3099817"/>
                  <a:ext cx="1232652" cy="2148509"/>
                </a:xfrm>
                <a:prstGeom prst="roundRect">
                  <a:avLst>
                    <a:gd name="adj" fmla="val 3819"/>
                  </a:avLst>
                </a:prstGeom>
                <a:noFill/>
                <a:ln w="31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pic>
            <p:nvPicPr>
              <p:cNvPr id="89" name="图形 88" descr="便携式计算机 纯色填充">
                <a:extLst>
                  <a:ext uri="{FF2B5EF4-FFF2-40B4-BE49-F238E27FC236}">
                    <a16:creationId xmlns:a16="http://schemas.microsoft.com/office/drawing/2014/main" id="{6A270075-8EB4-314C-7938-DB3C923AD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81467" y="29649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0" name="图形 89" descr="便携式计算机 纯色填充">
                <a:extLst>
                  <a:ext uri="{FF2B5EF4-FFF2-40B4-BE49-F238E27FC236}">
                    <a16:creationId xmlns:a16="http://schemas.microsoft.com/office/drawing/2014/main" id="{85A048B4-7462-1D6C-6A68-F35BAF4B9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81467" y="398317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9B266AB4-29A3-268C-9912-C0498D789CC7}"/>
                </a:ext>
              </a:extLst>
            </p:cNvPr>
            <p:cNvSpPr txBox="1"/>
            <p:nvPr/>
          </p:nvSpPr>
          <p:spPr>
            <a:xfrm>
              <a:off x="9361801" y="4286451"/>
              <a:ext cx="332572" cy="189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</a:t>
              </a: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066F9CAC-CC59-4EAC-0723-9F83CC0796FE}"/>
                </a:ext>
              </a:extLst>
            </p:cNvPr>
            <p:cNvSpPr txBox="1"/>
            <p:nvPr/>
          </p:nvSpPr>
          <p:spPr>
            <a:xfrm>
              <a:off x="9361801" y="4969024"/>
              <a:ext cx="332572" cy="189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</a:t>
              </a: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830D92B-89C6-67E8-862E-2BB541CF475C}"/>
              </a:ext>
            </a:extLst>
          </p:cNvPr>
          <p:cNvSpPr txBox="1"/>
          <p:nvPr/>
        </p:nvSpPr>
        <p:spPr>
          <a:xfrm>
            <a:off x="4928588" y="4581542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DDL</a:t>
            </a:r>
            <a:endParaRPr lang="zh-CN" altLang="en-US" sz="105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D42603F6-96E7-4245-3CFB-38B636E78272}"/>
              </a:ext>
            </a:extLst>
          </p:cNvPr>
          <p:cNvSpPr txBox="1"/>
          <p:nvPr/>
        </p:nvSpPr>
        <p:spPr>
          <a:xfrm>
            <a:off x="4902246" y="5768612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DDL</a:t>
            </a:r>
            <a:endParaRPr lang="zh-CN" altLang="en-US" sz="105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A81890D-2F8D-BD79-1D41-F42392F4D43D}"/>
              </a:ext>
            </a:extLst>
          </p:cNvPr>
          <p:cNvSpPr txBox="1"/>
          <p:nvPr/>
        </p:nvSpPr>
        <p:spPr>
          <a:xfrm>
            <a:off x="6508757" y="4249805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DDL</a:t>
            </a:r>
            <a:endParaRPr lang="zh-CN" altLang="en-US" sz="105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4E95472E-78AF-EFF0-4A29-BE2DE8BEB959}"/>
              </a:ext>
            </a:extLst>
          </p:cNvPr>
          <p:cNvSpPr txBox="1"/>
          <p:nvPr/>
        </p:nvSpPr>
        <p:spPr>
          <a:xfrm>
            <a:off x="6499569" y="4858565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DDL</a:t>
            </a:r>
            <a:endParaRPr lang="zh-CN" altLang="en-US" sz="105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9923E37F-198F-CF4B-F92D-39FEEE4781CC}"/>
              </a:ext>
            </a:extLst>
          </p:cNvPr>
          <p:cNvSpPr txBox="1"/>
          <p:nvPr/>
        </p:nvSpPr>
        <p:spPr>
          <a:xfrm>
            <a:off x="9327021" y="4131389"/>
            <a:ext cx="470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DML</a:t>
            </a:r>
            <a:endParaRPr lang="zh-CN" altLang="en-US" sz="105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754BC3C8-EEAF-D4E9-A51B-30C4D3BFF77E}"/>
              </a:ext>
            </a:extLst>
          </p:cNvPr>
          <p:cNvSpPr txBox="1"/>
          <p:nvPr/>
        </p:nvSpPr>
        <p:spPr>
          <a:xfrm>
            <a:off x="9331577" y="4456181"/>
            <a:ext cx="4523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DQL</a:t>
            </a:r>
            <a:endParaRPr lang="zh-CN" altLang="en-US" sz="105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" name="图形 1" descr="男程序员 轮廓">
            <a:extLst>
              <a:ext uri="{FF2B5EF4-FFF2-40B4-BE49-F238E27FC236}">
                <a16:creationId xmlns:a16="http://schemas.microsoft.com/office/drawing/2014/main" id="{C4DC0E39-6C54-3C3C-5CE4-A54FD603DA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4289" y="4746413"/>
            <a:ext cx="512056" cy="512056"/>
          </a:xfrm>
          <a:prstGeom prst="rect">
            <a:avLst/>
          </a:prstGeom>
        </p:spPr>
      </p:pic>
      <p:pic>
        <p:nvPicPr>
          <p:cNvPr id="6" name="图形 5" descr="男程序员 轮廓">
            <a:extLst>
              <a:ext uri="{FF2B5EF4-FFF2-40B4-BE49-F238E27FC236}">
                <a16:creationId xmlns:a16="http://schemas.microsoft.com/office/drawing/2014/main" id="{F1AEFE7C-A57A-DA3B-CB4D-B9D3626B53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4289" y="5311352"/>
            <a:ext cx="512056" cy="51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8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5" grpId="0"/>
      <p:bldP spid="96" grpId="0"/>
      <p:bldP spid="97" grpId="0"/>
      <p:bldP spid="98" grpId="0"/>
      <p:bldP spid="9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573FC9-1B03-A979-D46D-0C5CDBDE28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5760538" cy="35204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/>
              <a:t>SQL</a:t>
            </a:r>
            <a:r>
              <a:rPr lang="zh-CN" altLang="en-US"/>
              <a:t>通用语法</a:t>
            </a: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SQL</a:t>
            </a:r>
            <a:r>
              <a:rPr lang="zh-CN" altLang="en-US"/>
              <a:t>分类</a:t>
            </a:r>
            <a:endParaRPr lang="en-US" altLang="zh-CN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E6B62B0-DA03-9009-83C9-A9B16BCAA211}"/>
              </a:ext>
            </a:extLst>
          </p:cNvPr>
          <p:cNvSpPr/>
          <p:nvPr/>
        </p:nvSpPr>
        <p:spPr>
          <a:xfrm>
            <a:off x="5545358" y="2400608"/>
            <a:ext cx="5267422" cy="1517287"/>
          </a:xfrm>
          <a:prstGeom prst="roundRect">
            <a:avLst>
              <a:gd name="adj" fmla="val 6361"/>
            </a:avLst>
          </a:prstGeom>
          <a:solidFill>
            <a:srgbClr val="FFFFE4"/>
          </a:solidFill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square" tIns="0">
            <a:spAutoFit/>
          </a:bodyPr>
          <a:lstStyle/>
          <a:p>
            <a:pPr marL="171450" lvl="0" indent="-171450" defTabSz="5400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语句可以单行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多行书写，以分号结束。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lvl="0" indent="-171450" defTabSz="5400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语句中可以增加缩进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空格来增强可读性。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lvl="0" indent="-171450" defTabSz="5400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语句中的关键字不区分大小写。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lvl="0" indent="-171450" defTabSz="5400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语句注释：单行注释（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注释），多行注释（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/*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 *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7A8F4F1-56FB-374C-D2CC-762B46597C75}"/>
              </a:ext>
            </a:extLst>
          </p:cNvPr>
          <p:cNvSpPr/>
          <p:nvPr/>
        </p:nvSpPr>
        <p:spPr>
          <a:xfrm>
            <a:off x="5545358" y="4695992"/>
            <a:ext cx="5267422" cy="1160992"/>
          </a:xfrm>
          <a:prstGeom prst="roundRect">
            <a:avLst>
              <a:gd name="adj" fmla="val 6361"/>
            </a:avLst>
          </a:prstGeom>
          <a:solidFill>
            <a:srgbClr val="FFFFE4"/>
          </a:solidFill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square" tIns="0">
            <a:spAutoFit/>
          </a:bodyPr>
          <a:lstStyle/>
          <a:p>
            <a:pPr marL="171450" lvl="0" indent="-171450" defTabSz="5400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DDL</a:t>
            </a:r>
          </a:p>
          <a:p>
            <a:pPr marL="171450" lvl="0" indent="-171450" defTabSz="5400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DML</a:t>
            </a:r>
          </a:p>
          <a:p>
            <a:pPr marL="171450" lvl="0" indent="-171450" defTabSz="5400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DQL</a:t>
            </a:r>
          </a:p>
          <a:p>
            <a:pPr marL="171450" lvl="0" indent="-171450" defTabSz="5400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DCL</a:t>
            </a:r>
          </a:p>
        </p:txBody>
      </p:sp>
    </p:spTree>
    <p:extLst>
      <p:ext uri="{BB962C8B-B14F-4D97-AF65-F5344CB8AC3E}">
        <p14:creationId xmlns:p14="http://schemas.microsoft.com/office/powerpoint/2010/main" val="593687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DA52B9-6DE0-A930-ED80-CF83542C9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68" y="1179576"/>
            <a:ext cx="7878291" cy="4781308"/>
          </a:xfrm>
          <a:prstGeom prst="roundRect">
            <a:avLst>
              <a:gd name="adj" fmla="val 3447"/>
            </a:avLst>
          </a:prstGeom>
          <a:ln w="3175">
            <a:solidFill>
              <a:schemeClr val="tx1"/>
            </a:solidFill>
            <a:prstDash val="dash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39BBEB-C813-E918-523F-818D32ED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790" y="897116"/>
            <a:ext cx="7455042" cy="4149677"/>
          </a:xfrm>
          <a:prstGeom prst="roundRect">
            <a:avLst>
              <a:gd name="adj" fmla="val 4356"/>
            </a:avLst>
          </a:prstGeom>
          <a:ln w="3175">
            <a:solidFill>
              <a:schemeClr val="tx1"/>
            </a:solidFill>
            <a:prstDash val="dash"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C63ED5-300D-2984-0EEA-9EFA4D963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1" y="2557242"/>
            <a:ext cx="6701848" cy="3966733"/>
          </a:xfrm>
          <a:prstGeom prst="roundRect">
            <a:avLst>
              <a:gd name="adj" fmla="val 3422"/>
            </a:avLst>
          </a:prstGeom>
          <a:ln w="3175"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57124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DA52B9-6DE0-A930-ED80-CF83542C9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08" y="2992683"/>
            <a:ext cx="2026366" cy="1229794"/>
          </a:xfrm>
          <a:prstGeom prst="roundRect">
            <a:avLst>
              <a:gd name="adj" fmla="val 3447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39BBEB-C813-E918-523F-818D32ED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30" y="3243210"/>
            <a:ext cx="1924914" cy="1071459"/>
          </a:xfrm>
          <a:prstGeom prst="roundRect">
            <a:avLst>
              <a:gd name="adj" fmla="val 4356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C63ED5-300D-2984-0EEA-9EFA4D963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769" y="3408570"/>
            <a:ext cx="1768476" cy="1046737"/>
          </a:xfrm>
          <a:prstGeom prst="roundRect">
            <a:avLst>
              <a:gd name="adj" fmla="val 3422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237F129F-085C-4D53-82A7-B017B37369AF}"/>
              </a:ext>
            </a:extLst>
          </p:cNvPr>
          <p:cNvSpPr/>
          <p:nvPr/>
        </p:nvSpPr>
        <p:spPr>
          <a:xfrm>
            <a:off x="3833664" y="1680613"/>
            <a:ext cx="1716624" cy="755714"/>
          </a:xfrm>
          <a:prstGeom prst="round2DiagRect">
            <a:avLst/>
          </a:prstGeom>
          <a:gradFill flip="none" rotWithShape="1">
            <a:gsLst>
              <a:gs pos="0">
                <a:srgbClr val="48D6D2">
                  <a:tint val="66000"/>
                  <a:satMod val="160000"/>
                </a:srgbClr>
              </a:gs>
              <a:gs pos="50000">
                <a:srgbClr val="48D6D2">
                  <a:tint val="44500"/>
                  <a:satMod val="160000"/>
                </a:srgbClr>
              </a:gs>
              <a:gs pos="100000">
                <a:srgbClr val="48D6D2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>
            <a:solidFill>
              <a:schemeClr val="bg1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设计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概要设计、详细设计、接口设计、数据库设计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8608829-37AC-466D-C349-96F0A4692711}"/>
              </a:ext>
            </a:extLst>
          </p:cNvPr>
          <p:cNvGrpSpPr/>
          <p:nvPr/>
        </p:nvGrpSpPr>
        <p:grpSpPr>
          <a:xfrm>
            <a:off x="7159422" y="1471246"/>
            <a:ext cx="1005277" cy="1109830"/>
            <a:chOff x="7524858" y="2317242"/>
            <a:chExt cx="817862" cy="110983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" name="流程图: 磁盘 15">
              <a:extLst>
                <a:ext uri="{FF2B5EF4-FFF2-40B4-BE49-F238E27FC236}">
                  <a16:creationId xmlns:a16="http://schemas.microsoft.com/office/drawing/2014/main" id="{2C54A519-22B4-A4EF-2316-341433077371}"/>
                </a:ext>
              </a:extLst>
            </p:cNvPr>
            <p:cNvSpPr/>
            <p:nvPr/>
          </p:nvSpPr>
          <p:spPr>
            <a:xfrm>
              <a:off x="7524858" y="2950120"/>
              <a:ext cx="817861" cy="476952"/>
            </a:xfrm>
            <a:prstGeom prst="flowChartMagneticDisk">
              <a:avLst/>
            </a:prstGeom>
            <a:solidFill>
              <a:srgbClr val="48D6D2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7" name="!!流程图: 数据库">
              <a:extLst>
                <a:ext uri="{FF2B5EF4-FFF2-40B4-BE49-F238E27FC236}">
                  <a16:creationId xmlns:a16="http://schemas.microsoft.com/office/drawing/2014/main" id="{AD1503E0-A4E8-F8E6-D562-7E8715DA5456}"/>
                </a:ext>
              </a:extLst>
            </p:cNvPr>
            <p:cNvSpPr/>
            <p:nvPr/>
          </p:nvSpPr>
          <p:spPr>
            <a:xfrm>
              <a:off x="7524859" y="2633635"/>
              <a:ext cx="817861" cy="476952"/>
            </a:xfrm>
            <a:prstGeom prst="flowChartMagneticDisk">
              <a:avLst/>
            </a:prstGeom>
            <a:solidFill>
              <a:srgbClr val="48D6D2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</a:p>
          </p:txBody>
        </p:sp>
        <p:sp>
          <p:nvSpPr>
            <p:cNvPr id="18" name="流程图: 磁盘 17">
              <a:extLst>
                <a:ext uri="{FF2B5EF4-FFF2-40B4-BE49-F238E27FC236}">
                  <a16:creationId xmlns:a16="http://schemas.microsoft.com/office/drawing/2014/main" id="{A8C3331A-4E12-6CE5-2567-2A3F89139B63}"/>
                </a:ext>
              </a:extLst>
            </p:cNvPr>
            <p:cNvSpPr/>
            <p:nvPr/>
          </p:nvSpPr>
          <p:spPr>
            <a:xfrm>
              <a:off x="7524858" y="2317242"/>
              <a:ext cx="817861" cy="476952"/>
            </a:xfrm>
            <a:prstGeom prst="flowChartMagneticDisk">
              <a:avLst/>
            </a:prstGeom>
            <a:solidFill>
              <a:srgbClr val="48D6D2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FB5A2BAF-2813-9EDB-64BE-0E5672851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130" y="3066640"/>
            <a:ext cx="1673061" cy="865299"/>
          </a:xfrm>
          <a:prstGeom prst="roundRect">
            <a:avLst>
              <a:gd name="adj" fmla="val 7951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ED37A92-6959-5D77-A205-8C8C59B67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169" y="3259317"/>
            <a:ext cx="1694577" cy="865299"/>
          </a:xfrm>
          <a:prstGeom prst="roundRect">
            <a:avLst>
              <a:gd name="adj" fmla="val 8747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3718B36-8DF1-8AF0-E7B2-2053E62E8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8725" y="3452947"/>
            <a:ext cx="1694577" cy="865299"/>
          </a:xfrm>
          <a:prstGeom prst="roundRect">
            <a:avLst>
              <a:gd name="adj" fmla="val 5773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25" name="矩形: 对角圆角 24">
            <a:extLst>
              <a:ext uri="{FF2B5EF4-FFF2-40B4-BE49-F238E27FC236}">
                <a16:creationId xmlns:a16="http://schemas.microsoft.com/office/drawing/2014/main" id="{7B8ADB1B-C2B4-6835-C631-83613547B88C}"/>
              </a:ext>
            </a:extLst>
          </p:cNvPr>
          <p:cNvSpPr/>
          <p:nvPr/>
        </p:nvSpPr>
        <p:spPr>
          <a:xfrm>
            <a:off x="6958679" y="3272630"/>
            <a:ext cx="1448817" cy="683208"/>
          </a:xfrm>
          <a:prstGeom prst="round2DiagRect">
            <a:avLst/>
          </a:prstGeom>
          <a:solidFill>
            <a:srgbClr val="FEFCBF"/>
          </a:solidFill>
          <a:ln w="6350">
            <a:solidFill>
              <a:schemeClr val="bg1"/>
            </a:solidFill>
            <a:prstDash val="soli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程序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4377350C-42F0-1BB3-4A09-A9012C84E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9495" y="2981472"/>
            <a:ext cx="1485595" cy="1320464"/>
          </a:xfrm>
          <a:prstGeom prst="roundRect">
            <a:avLst>
              <a:gd name="adj" fmla="val 1530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38" name="矩形: 对角圆角 37">
            <a:extLst>
              <a:ext uri="{FF2B5EF4-FFF2-40B4-BE49-F238E27FC236}">
                <a16:creationId xmlns:a16="http://schemas.microsoft.com/office/drawing/2014/main" id="{AF448DCB-2D4D-FF91-1B0B-8CF6799654A5}"/>
              </a:ext>
            </a:extLst>
          </p:cNvPr>
          <p:cNvSpPr/>
          <p:nvPr/>
        </p:nvSpPr>
        <p:spPr>
          <a:xfrm>
            <a:off x="3837788" y="4883263"/>
            <a:ext cx="1712499" cy="755714"/>
          </a:xfrm>
          <a:prstGeom prst="round2DiagRect">
            <a:avLst/>
          </a:prstGeom>
          <a:gradFill flip="none" rotWithShape="1">
            <a:gsLst>
              <a:gs pos="0">
                <a:srgbClr val="58B368">
                  <a:tint val="66000"/>
                  <a:satMod val="160000"/>
                </a:srgbClr>
              </a:gs>
              <a:gs pos="50000">
                <a:srgbClr val="58B368">
                  <a:tint val="44500"/>
                  <a:satMod val="160000"/>
                </a:srgbClr>
              </a:gs>
              <a:gs pos="100000">
                <a:srgbClr val="58B368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>
            <a:solidFill>
              <a:schemeClr val="bg1"/>
            </a:solidFill>
            <a:prstDash val="soli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优化</a:t>
            </a:r>
          </a:p>
        </p:txBody>
      </p:sp>
      <p:sp>
        <p:nvSpPr>
          <p:cNvPr id="41" name="矩形: 对角圆角 40">
            <a:extLst>
              <a:ext uri="{FF2B5EF4-FFF2-40B4-BE49-F238E27FC236}">
                <a16:creationId xmlns:a16="http://schemas.microsoft.com/office/drawing/2014/main" id="{BEEC8E99-3CDB-F6B2-B9CF-11ED58F3799C}"/>
              </a:ext>
            </a:extLst>
          </p:cNvPr>
          <p:cNvSpPr/>
          <p:nvPr/>
        </p:nvSpPr>
        <p:spPr>
          <a:xfrm>
            <a:off x="6958679" y="4863958"/>
            <a:ext cx="1516123" cy="755714"/>
          </a:xfrm>
          <a:prstGeom prst="round2DiagRect">
            <a:avLst/>
          </a:prstGeom>
          <a:gradFill flip="none" rotWithShape="1">
            <a:gsLst>
              <a:gs pos="0">
                <a:srgbClr val="58B368">
                  <a:tint val="66000"/>
                  <a:satMod val="160000"/>
                </a:srgbClr>
              </a:gs>
              <a:gs pos="50000">
                <a:srgbClr val="58B368">
                  <a:tint val="44500"/>
                  <a:satMod val="160000"/>
                </a:srgbClr>
              </a:gs>
              <a:gs pos="100000">
                <a:srgbClr val="58B368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>
            <a:solidFill>
              <a:schemeClr val="bg1"/>
            </a:solidFill>
            <a:prstDash val="soli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数据库优化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F2E0A973-8477-8CA9-0C41-041DABD078D0}"/>
              </a:ext>
            </a:extLst>
          </p:cNvPr>
          <p:cNvCxnSpPr/>
          <p:nvPr/>
        </p:nvCxnSpPr>
        <p:spPr>
          <a:xfrm flipV="1">
            <a:off x="2923044" y="2104124"/>
            <a:ext cx="805902" cy="72518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7934FDC1-0599-F211-E6E4-C945CE511EBD}"/>
              </a:ext>
            </a:extLst>
          </p:cNvPr>
          <p:cNvCxnSpPr>
            <a:cxnSpLocks/>
          </p:cNvCxnSpPr>
          <p:nvPr/>
        </p:nvCxnSpPr>
        <p:spPr>
          <a:xfrm>
            <a:off x="5693049" y="2058470"/>
            <a:ext cx="1345926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DE7EDBD-FD4D-C680-EE95-7BA43A942D7A}"/>
              </a:ext>
            </a:extLst>
          </p:cNvPr>
          <p:cNvCxnSpPr>
            <a:cxnSpLocks/>
          </p:cNvCxnSpPr>
          <p:nvPr/>
        </p:nvCxnSpPr>
        <p:spPr>
          <a:xfrm>
            <a:off x="2935470" y="3607580"/>
            <a:ext cx="898194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E7CA715-03DC-23B7-98D3-5ABA7AA01AAD}"/>
              </a:ext>
            </a:extLst>
          </p:cNvPr>
          <p:cNvCxnSpPr>
            <a:cxnSpLocks/>
          </p:cNvCxnSpPr>
          <p:nvPr/>
        </p:nvCxnSpPr>
        <p:spPr>
          <a:xfrm>
            <a:off x="5558621" y="3614923"/>
            <a:ext cx="1345926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8C5647F-5231-13B1-E959-85A01EB2B233}"/>
              </a:ext>
            </a:extLst>
          </p:cNvPr>
          <p:cNvCxnSpPr>
            <a:cxnSpLocks/>
          </p:cNvCxnSpPr>
          <p:nvPr/>
        </p:nvCxnSpPr>
        <p:spPr>
          <a:xfrm>
            <a:off x="2843852" y="4385855"/>
            <a:ext cx="885094" cy="87526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27F70A6-486A-5E16-515F-B3BAB59619BD}"/>
              </a:ext>
            </a:extLst>
          </p:cNvPr>
          <p:cNvCxnSpPr>
            <a:cxnSpLocks/>
          </p:cNvCxnSpPr>
          <p:nvPr/>
        </p:nvCxnSpPr>
        <p:spPr>
          <a:xfrm>
            <a:off x="5622278" y="5261120"/>
            <a:ext cx="1291794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B0FEA4F-6461-6037-8E99-271224149B8A}"/>
              </a:ext>
            </a:extLst>
          </p:cNvPr>
          <p:cNvCxnSpPr>
            <a:cxnSpLocks/>
          </p:cNvCxnSpPr>
          <p:nvPr/>
        </p:nvCxnSpPr>
        <p:spPr>
          <a:xfrm>
            <a:off x="8276829" y="2076238"/>
            <a:ext cx="2134831" cy="905234"/>
          </a:xfrm>
          <a:prstGeom prst="bentConnector3">
            <a:avLst>
              <a:gd name="adj1" fmla="val 99971"/>
            </a:avLst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936AD4B7-E063-0648-0E87-0C526A29CD75}"/>
              </a:ext>
            </a:extLst>
          </p:cNvPr>
          <p:cNvCxnSpPr>
            <a:cxnSpLocks/>
          </p:cNvCxnSpPr>
          <p:nvPr/>
        </p:nvCxnSpPr>
        <p:spPr>
          <a:xfrm>
            <a:off x="8512902" y="3585754"/>
            <a:ext cx="973998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887FA90E-E5D4-7D3A-6C88-6855E61B8281}"/>
              </a:ext>
            </a:extLst>
          </p:cNvPr>
          <p:cNvCxnSpPr>
            <a:cxnSpLocks/>
          </p:cNvCxnSpPr>
          <p:nvPr/>
        </p:nvCxnSpPr>
        <p:spPr>
          <a:xfrm flipV="1">
            <a:off x="8598588" y="4392858"/>
            <a:ext cx="1810528" cy="875265"/>
          </a:xfrm>
          <a:prstGeom prst="bentConnector3">
            <a:avLst>
              <a:gd name="adj1" fmla="val 99979"/>
            </a:avLst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: 对角圆角 68">
            <a:extLst>
              <a:ext uri="{FF2B5EF4-FFF2-40B4-BE49-F238E27FC236}">
                <a16:creationId xmlns:a16="http://schemas.microsoft.com/office/drawing/2014/main" id="{6D91A4D1-66FF-FB3C-ED97-6237E44A35FA}"/>
              </a:ext>
            </a:extLst>
          </p:cNvPr>
          <p:cNvSpPr/>
          <p:nvPr/>
        </p:nvSpPr>
        <p:spPr>
          <a:xfrm>
            <a:off x="1213396" y="4763662"/>
            <a:ext cx="1216000" cy="397162"/>
          </a:xfrm>
          <a:prstGeom prst="round2DiagRect">
            <a:avLst/>
          </a:prstGeom>
          <a:gradFill flip="none" rotWithShape="1">
            <a:gsLst>
              <a:gs pos="0">
                <a:srgbClr val="8C61FF">
                  <a:tint val="66000"/>
                  <a:satMod val="160000"/>
                </a:srgbClr>
              </a:gs>
              <a:gs pos="50000">
                <a:srgbClr val="8C61FF">
                  <a:tint val="44500"/>
                  <a:satMod val="160000"/>
                </a:srgbClr>
              </a:gs>
              <a:gs pos="100000">
                <a:srgbClr val="8C61FF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</a:t>
            </a:r>
            <a:r>
              <a:rPr lang="en-US" altLang="zh-CN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en-US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19DC4BA-5CA3-71F2-ACD4-128B72FE9196}"/>
              </a:ext>
            </a:extLst>
          </p:cNvPr>
          <p:cNvGrpSpPr/>
          <p:nvPr/>
        </p:nvGrpSpPr>
        <p:grpSpPr>
          <a:xfrm>
            <a:off x="3593768" y="1406154"/>
            <a:ext cx="5840089" cy="1343141"/>
            <a:chOff x="3593768" y="2101098"/>
            <a:chExt cx="5840089" cy="1343141"/>
          </a:xfrm>
        </p:grpSpPr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B6A61C2D-609B-96E1-C4EF-65E054FB5C97}"/>
                </a:ext>
              </a:extLst>
            </p:cNvPr>
            <p:cNvSpPr/>
            <p:nvPr/>
          </p:nvSpPr>
          <p:spPr>
            <a:xfrm>
              <a:off x="3593768" y="2101098"/>
              <a:ext cx="5840089" cy="1341391"/>
            </a:xfrm>
            <a:prstGeom prst="roundRect">
              <a:avLst>
                <a:gd name="adj" fmla="val 5524"/>
              </a:avLst>
            </a:prstGeom>
            <a:solidFill>
              <a:srgbClr val="00B0F0">
                <a:alpha val="20000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: 对角圆角 72">
              <a:extLst>
                <a:ext uri="{FF2B5EF4-FFF2-40B4-BE49-F238E27FC236}">
                  <a16:creationId xmlns:a16="http://schemas.microsoft.com/office/drawing/2014/main" id="{BD96B660-6FA6-3216-E18C-F7AD07E6F209}"/>
                </a:ext>
              </a:extLst>
            </p:cNvPr>
            <p:cNvSpPr/>
            <p:nvPr/>
          </p:nvSpPr>
          <p:spPr>
            <a:xfrm>
              <a:off x="8416088" y="3131270"/>
              <a:ext cx="1016631" cy="312969"/>
            </a:xfrm>
            <a:prstGeom prst="round2DiagRect">
              <a:avLst>
                <a:gd name="adj1" fmla="val 16452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数据库设计</a:t>
              </a:r>
              <a:endParaRPr lang="en-US" altLang="zh-CN" sz="14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B48D8844-5A1F-23DD-620F-EAC12C2FCA26}"/>
              </a:ext>
            </a:extLst>
          </p:cNvPr>
          <p:cNvGrpSpPr/>
          <p:nvPr/>
        </p:nvGrpSpPr>
        <p:grpSpPr>
          <a:xfrm>
            <a:off x="3588549" y="2876610"/>
            <a:ext cx="5841630" cy="1516248"/>
            <a:chOff x="3588549" y="3571554"/>
            <a:chExt cx="5841630" cy="1516248"/>
          </a:xfrm>
        </p:grpSpPr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940BBB98-161B-074A-B748-0F753A1572B7}"/>
                </a:ext>
              </a:extLst>
            </p:cNvPr>
            <p:cNvSpPr/>
            <p:nvPr/>
          </p:nvSpPr>
          <p:spPr>
            <a:xfrm>
              <a:off x="3588549" y="3571554"/>
              <a:ext cx="5840089" cy="1516248"/>
            </a:xfrm>
            <a:prstGeom prst="roundRect">
              <a:avLst>
                <a:gd name="adj" fmla="val 5524"/>
              </a:avLst>
            </a:prstGeom>
            <a:solidFill>
              <a:srgbClr val="FFC000">
                <a:alpha val="10196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: 对角圆角 73">
              <a:extLst>
                <a:ext uri="{FF2B5EF4-FFF2-40B4-BE49-F238E27FC236}">
                  <a16:creationId xmlns:a16="http://schemas.microsoft.com/office/drawing/2014/main" id="{52049ABA-6939-EDBC-4BD0-E179C37E5851}"/>
                </a:ext>
              </a:extLst>
            </p:cNvPr>
            <p:cNvSpPr/>
            <p:nvPr/>
          </p:nvSpPr>
          <p:spPr>
            <a:xfrm>
              <a:off x="8413548" y="4771743"/>
              <a:ext cx="1016631" cy="312969"/>
            </a:xfrm>
            <a:prstGeom prst="round2DiagRect">
              <a:avLst>
                <a:gd name="adj1" fmla="val 16452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数据库操作</a:t>
              </a:r>
              <a:endParaRPr lang="en-US" altLang="zh-CN" sz="14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54996689-91F7-F8D8-3B89-69A43A2C457C}"/>
              </a:ext>
            </a:extLst>
          </p:cNvPr>
          <p:cNvGrpSpPr/>
          <p:nvPr/>
        </p:nvGrpSpPr>
        <p:grpSpPr>
          <a:xfrm>
            <a:off x="3588548" y="4497720"/>
            <a:ext cx="5840089" cy="1387806"/>
            <a:chOff x="3588548" y="5567568"/>
            <a:chExt cx="5840089" cy="1387806"/>
          </a:xfrm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5B6F9289-8A6C-1CF4-8CD9-BD0083AF3F43}"/>
                </a:ext>
              </a:extLst>
            </p:cNvPr>
            <p:cNvSpPr/>
            <p:nvPr/>
          </p:nvSpPr>
          <p:spPr>
            <a:xfrm>
              <a:off x="3588548" y="5567568"/>
              <a:ext cx="5840089" cy="1379746"/>
            </a:xfrm>
            <a:prstGeom prst="roundRect">
              <a:avLst>
                <a:gd name="adj" fmla="val 5524"/>
              </a:avLst>
            </a:prstGeom>
            <a:solidFill>
              <a:srgbClr val="58B368">
                <a:alpha val="20000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: 对角圆角 74">
              <a:extLst>
                <a:ext uri="{FF2B5EF4-FFF2-40B4-BE49-F238E27FC236}">
                  <a16:creationId xmlns:a16="http://schemas.microsoft.com/office/drawing/2014/main" id="{C8C7A9DE-F45D-9197-E32B-1DC308824B32}"/>
                </a:ext>
              </a:extLst>
            </p:cNvPr>
            <p:cNvSpPr/>
            <p:nvPr/>
          </p:nvSpPr>
          <p:spPr>
            <a:xfrm>
              <a:off x="8412006" y="6642405"/>
              <a:ext cx="1016631" cy="312969"/>
            </a:xfrm>
            <a:prstGeom prst="round2DiagRect">
              <a:avLst>
                <a:gd name="adj1" fmla="val 16452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数据库优化</a:t>
              </a:r>
              <a:endParaRPr lang="en-US" altLang="zh-CN" sz="14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129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  <p:bldP spid="38" grpId="0" animBg="1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6AC34F2-C765-A6C1-6CA3-B2D1A71D7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0" y="2768759"/>
            <a:ext cx="4363329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数据库设计</a:t>
            </a:r>
            <a:r>
              <a:rPr lang="en-US" altLang="zh-CN"/>
              <a:t>-DDL</a:t>
            </a:r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34C30E0-C063-CC7D-37F2-4AFE07CEC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367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/>
              <a:t>Web</a:t>
            </a:r>
            <a:r>
              <a:rPr kumimoji="1" lang="zh-CN" altLang="en-US" sz="5400"/>
              <a:t>后端开发</a:t>
            </a:r>
            <a:endParaRPr kumimoji="1" lang="zh-CN" altLang="en-US" sz="5400" dirty="0"/>
          </a:p>
        </p:txBody>
      </p:sp>
      <p:pic>
        <p:nvPicPr>
          <p:cNvPr id="9" name="!!组合 22">
            <a:extLst>
              <a:ext uri="{FF2B5EF4-FFF2-40B4-BE49-F238E27FC236}">
                <a16:creationId xmlns:a16="http://schemas.microsoft.com/office/drawing/2014/main" id="{9028284A-C2E0-31B1-4D36-708BEEAA8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84" y="3454401"/>
            <a:ext cx="2667231" cy="10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3411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27186C-341A-2B41-011B-83D39C0A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DDL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D8E215-04AD-8062-5102-418C54CC38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DDL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英文全称是 </a:t>
            </a:r>
            <a:r>
              <a:rPr lang="en-US" altLang="zh-CN" sz="1600" b="0">
                <a:solidFill>
                  <a:srgbClr val="C00000"/>
                </a:solidFill>
              </a:rPr>
              <a:t>D</a:t>
            </a:r>
            <a:r>
              <a:rPr lang="en-US" altLang="zh-CN" sz="1600" b="0">
                <a:solidFill>
                  <a:schemeClr val="tx1">
                    <a:lumMod val="65000"/>
                    <a:lumOff val="35000"/>
                  </a:schemeClr>
                </a:solidFill>
              </a:rPr>
              <a:t>ata </a:t>
            </a:r>
            <a:r>
              <a:rPr lang="en-US" altLang="zh-CN" sz="1600" b="0">
                <a:solidFill>
                  <a:srgbClr val="C00000"/>
                </a:solidFill>
              </a:rPr>
              <a:t>D</a:t>
            </a:r>
            <a:r>
              <a:rPr lang="en-US" altLang="zh-CN" sz="1600" b="0">
                <a:solidFill>
                  <a:schemeClr val="tx1">
                    <a:lumMod val="65000"/>
                    <a:lumOff val="35000"/>
                  </a:schemeClr>
                </a:solidFill>
              </a:rPr>
              <a:t>efinition </a:t>
            </a:r>
            <a:r>
              <a:rPr lang="en-US" altLang="zh-CN" sz="1600" b="0">
                <a:solidFill>
                  <a:srgbClr val="C00000"/>
                </a:solidFill>
              </a:rPr>
              <a:t>L</a:t>
            </a:r>
            <a:r>
              <a:rPr lang="en-US" altLang="zh-CN" sz="1600" b="0">
                <a:solidFill>
                  <a:schemeClr val="tx1">
                    <a:lumMod val="65000"/>
                    <a:lumOff val="35000"/>
                  </a:schemeClr>
                </a:solidFill>
              </a:rPr>
              <a:t>anguage</a:t>
            </a:r>
            <a:r>
              <a:rPr lang="zh-CN" altLang="en-US" sz="1600" b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数据定义语言，用来定义数据库对象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数据库、表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02505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6AC34F2-C765-A6C1-6CA3-B2D1A71D7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0" y="2398078"/>
            <a:ext cx="55678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数据库设计</a:t>
            </a:r>
            <a:r>
              <a:rPr lang="en-US" altLang="zh-CN"/>
              <a:t>-DDL</a:t>
            </a:r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493E5BC-06DB-C7A2-CA38-7C810C4FB42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3"/>
            <a:ext cx="5466080" cy="1148080"/>
          </a:xfrm>
        </p:spPr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表（创建、查询、修改、删除）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34C30E0-C063-CC7D-37F2-4AFE07CEC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6AC34F2-C765-A6C1-6CA3-B2D1A71D7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3040" y="2398078"/>
            <a:ext cx="55678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数据库设计</a:t>
            </a:r>
            <a:r>
              <a:rPr lang="en-US" altLang="zh-CN"/>
              <a:t>-DDL</a:t>
            </a:r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493E5BC-06DB-C7A2-CA38-7C810C4FB42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3"/>
            <a:ext cx="5466080" cy="114808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表（创建、查询、修改、删除）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34C30E0-C063-CC7D-37F2-4AFE07CEC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497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945DC39A-9FB5-4B91-0941-01A9B9CF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DDL</a:t>
            </a:r>
            <a:r>
              <a:rPr lang="zh-CN" altLang="en-US"/>
              <a:t>（数据库操作）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A64B7BD-4807-73EF-74FC-30E5AAF5512C}"/>
              </a:ext>
            </a:extLst>
          </p:cNvPr>
          <p:cNvGrpSpPr/>
          <p:nvPr/>
        </p:nvGrpSpPr>
        <p:grpSpPr>
          <a:xfrm>
            <a:off x="1019077" y="5596311"/>
            <a:ext cx="10458546" cy="867780"/>
            <a:chOff x="1048333" y="5599088"/>
            <a:chExt cx="9988604" cy="867780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5FFE3529-8F79-8495-2716-26217C9D27C4}"/>
                </a:ext>
              </a:extLst>
            </p:cNvPr>
            <p:cNvSpPr txBox="1"/>
            <p:nvPr/>
          </p:nvSpPr>
          <p:spPr>
            <a:xfrm>
              <a:off x="1357990" y="5952209"/>
              <a:ext cx="9189058" cy="383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上述语法中的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database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，也可以替换成 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schema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。如：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create schema  db01;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4ED7E62-A605-67AA-2C1F-A8A6A227788C}"/>
                </a:ext>
              </a:extLst>
            </p:cNvPr>
            <p:cNvGrpSpPr/>
            <p:nvPr/>
          </p:nvGrpSpPr>
          <p:grpSpPr>
            <a:xfrm>
              <a:off x="1048333" y="5599088"/>
              <a:ext cx="9988604" cy="867780"/>
              <a:chOff x="1097275" y="5693358"/>
              <a:chExt cx="9940414" cy="867780"/>
            </a:xfrm>
          </p:grpSpPr>
          <p:sp>
            <p:nvSpPr>
              <p:cNvPr id="19" name="三角形 9">
                <a:extLst>
                  <a:ext uri="{FF2B5EF4-FFF2-40B4-BE49-F238E27FC236}">
                    <a16:creationId xmlns:a16="http://schemas.microsoft.com/office/drawing/2014/main" id="{8EE58471-7345-BEEA-2399-1C00270ACA81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586F7A9-862A-BD9F-549E-6179F0D14EA5}"/>
                  </a:ext>
                </a:extLst>
              </p:cNvPr>
              <p:cNvSpPr/>
              <p:nvPr/>
            </p:nvSpPr>
            <p:spPr>
              <a:xfrm>
                <a:off x="1197202" y="5693358"/>
                <a:ext cx="9840487" cy="867780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59F392B-7FC4-3AFF-DF8D-08E67DCFBCEC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682594C-21C1-28CA-F4D9-72EFF0490C2C}"/>
              </a:ext>
            </a:extLst>
          </p:cNvPr>
          <p:cNvGrpSpPr/>
          <p:nvPr/>
        </p:nvGrpSpPr>
        <p:grpSpPr>
          <a:xfrm>
            <a:off x="6372479" y="1683499"/>
            <a:ext cx="5105144" cy="1811961"/>
            <a:chOff x="1004678" y="1770170"/>
            <a:chExt cx="5105144" cy="1811961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D2F2AA6A-94FD-0BA0-0E52-ACF5BCFFFAD9}"/>
                </a:ext>
              </a:extLst>
            </p:cNvPr>
            <p:cNvSpPr/>
            <p:nvPr/>
          </p:nvSpPr>
          <p:spPr>
            <a:xfrm>
              <a:off x="1004678" y="1770170"/>
              <a:ext cx="5105144" cy="1811961"/>
            </a:xfrm>
            <a:prstGeom prst="roundRect">
              <a:avLst>
                <a:gd name="adj" fmla="val 9898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lvl="0" defTabSz="540000"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lvl="0" indent="-285750" defTabSz="540000"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使用数据库：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use 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数据库名</a:t>
              </a:r>
              <a:r>
                <a:rPr lang="zh-CN" altLang="en-US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lvl="0" defTabSz="540000"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lvl="0" defTabSz="540000"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A042DE6D-99A1-8267-9BE9-8558BFEA1C10}"/>
                </a:ext>
              </a:extLst>
            </p:cNvPr>
            <p:cNvGrpSpPr/>
            <p:nvPr/>
          </p:nvGrpSpPr>
          <p:grpSpPr>
            <a:xfrm>
              <a:off x="1004678" y="1770170"/>
              <a:ext cx="1108198" cy="404380"/>
              <a:chOff x="790158" y="2313130"/>
              <a:chExt cx="1172438" cy="404380"/>
            </a:xfrm>
          </p:grpSpPr>
          <p:sp>
            <p:nvSpPr>
              <p:cNvPr id="43" name="矩形: 对角圆角 42">
                <a:extLst>
                  <a:ext uri="{FF2B5EF4-FFF2-40B4-BE49-F238E27FC236}">
                    <a16:creationId xmlns:a16="http://schemas.microsoft.com/office/drawing/2014/main" id="{081F96E4-EAF8-043D-8347-2FFC5A98D617}"/>
                  </a:ext>
                </a:extLst>
              </p:cNvPr>
              <p:cNvSpPr/>
              <p:nvPr/>
            </p:nvSpPr>
            <p:spPr>
              <a:xfrm>
                <a:off x="790158" y="2313130"/>
                <a:ext cx="1172438" cy="404380"/>
              </a:xfrm>
              <a:prstGeom prst="round2DiagRect">
                <a:avLst>
                  <a:gd name="adj1" fmla="val 27986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使用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45" name="Shape 2393">
                <a:extLst>
                  <a:ext uri="{FF2B5EF4-FFF2-40B4-BE49-F238E27FC236}">
                    <a16:creationId xmlns:a16="http://schemas.microsoft.com/office/drawing/2014/main" id="{8D2322ED-96D5-76B3-40A7-9BFDD0C5B992}"/>
                  </a:ext>
                </a:extLst>
              </p:cNvPr>
              <p:cNvSpPr/>
              <p:nvPr/>
            </p:nvSpPr>
            <p:spPr>
              <a:xfrm>
                <a:off x="953016" y="2384104"/>
                <a:ext cx="254427" cy="254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09" y="7364"/>
                    </a:moveTo>
                    <a:cubicBezTo>
                      <a:pt x="20838" y="7364"/>
                      <a:pt x="20618" y="7584"/>
                      <a:pt x="20618" y="7855"/>
                    </a:cubicBezTo>
                    <a:lnTo>
                      <a:pt x="20618" y="18655"/>
                    </a:lnTo>
                    <a:cubicBezTo>
                      <a:pt x="20618" y="19739"/>
                      <a:pt x="19739" y="20618"/>
                      <a:pt x="18655" y="20618"/>
                    </a:cubicBezTo>
                    <a:lnTo>
                      <a:pt x="2945" y="20618"/>
                    </a:lnTo>
                    <a:cubicBezTo>
                      <a:pt x="1861" y="20618"/>
                      <a:pt x="982" y="19739"/>
                      <a:pt x="982" y="18655"/>
                    </a:cubicBezTo>
                    <a:lnTo>
                      <a:pt x="982" y="2945"/>
                    </a:lnTo>
                    <a:cubicBezTo>
                      <a:pt x="982" y="1861"/>
                      <a:pt x="1861" y="982"/>
                      <a:pt x="2945" y="982"/>
                    </a:cubicBezTo>
                    <a:lnTo>
                      <a:pt x="13745" y="982"/>
                    </a:lnTo>
                    <a:cubicBezTo>
                      <a:pt x="14017" y="982"/>
                      <a:pt x="14236" y="762"/>
                      <a:pt x="14236" y="491"/>
                    </a:cubicBezTo>
                    <a:cubicBezTo>
                      <a:pt x="14236" y="220"/>
                      <a:pt x="14017" y="0"/>
                      <a:pt x="13745" y="0"/>
                    </a:cubicBezTo>
                    <a:lnTo>
                      <a:pt x="2945" y="0"/>
                    </a:lnTo>
                    <a:cubicBezTo>
                      <a:pt x="1318" y="0"/>
                      <a:pt x="0" y="1319"/>
                      <a:pt x="0" y="2945"/>
                    </a:cubicBezTo>
                    <a:lnTo>
                      <a:pt x="0" y="18655"/>
                    </a:lnTo>
                    <a:cubicBezTo>
                      <a:pt x="0" y="20282"/>
                      <a:pt x="1318" y="21600"/>
                      <a:pt x="2945" y="21600"/>
                    </a:cubicBezTo>
                    <a:lnTo>
                      <a:pt x="18655" y="21600"/>
                    </a:lnTo>
                    <a:cubicBezTo>
                      <a:pt x="20282" y="21600"/>
                      <a:pt x="21600" y="20282"/>
                      <a:pt x="21600" y="18655"/>
                    </a:cubicBezTo>
                    <a:lnTo>
                      <a:pt x="21600" y="7855"/>
                    </a:lnTo>
                    <a:cubicBezTo>
                      <a:pt x="21600" y="7584"/>
                      <a:pt x="21380" y="7364"/>
                      <a:pt x="21109" y="7364"/>
                    </a:cubicBezTo>
                    <a:moveTo>
                      <a:pt x="7006" y="12764"/>
                    </a:moveTo>
                    <a:lnTo>
                      <a:pt x="8836" y="12764"/>
                    </a:lnTo>
                    <a:lnTo>
                      <a:pt x="8836" y="14594"/>
                    </a:lnTo>
                    <a:lnTo>
                      <a:pt x="6627" y="14973"/>
                    </a:lnTo>
                    <a:cubicBezTo>
                      <a:pt x="6627" y="14973"/>
                      <a:pt x="7006" y="12764"/>
                      <a:pt x="7006" y="12764"/>
                    </a:cubicBezTo>
                    <a:close/>
                    <a:moveTo>
                      <a:pt x="16775" y="2742"/>
                    </a:moveTo>
                    <a:lnTo>
                      <a:pt x="18858" y="4825"/>
                    </a:lnTo>
                    <a:lnTo>
                      <a:pt x="9818" y="13865"/>
                    </a:lnTo>
                    <a:lnTo>
                      <a:pt x="9818" y="11782"/>
                    </a:lnTo>
                    <a:lnTo>
                      <a:pt x="7736" y="11782"/>
                    </a:lnTo>
                    <a:cubicBezTo>
                      <a:pt x="7736" y="11782"/>
                      <a:pt x="16775" y="2742"/>
                      <a:pt x="16775" y="2742"/>
                    </a:cubicBezTo>
                    <a:close/>
                    <a:moveTo>
                      <a:pt x="18104" y="1414"/>
                    </a:moveTo>
                    <a:cubicBezTo>
                      <a:pt x="18371" y="1147"/>
                      <a:pt x="18739" y="982"/>
                      <a:pt x="19145" y="982"/>
                    </a:cubicBezTo>
                    <a:cubicBezTo>
                      <a:pt x="19959" y="982"/>
                      <a:pt x="20618" y="1642"/>
                      <a:pt x="20618" y="2455"/>
                    </a:cubicBezTo>
                    <a:cubicBezTo>
                      <a:pt x="20618" y="2861"/>
                      <a:pt x="20453" y="3230"/>
                      <a:pt x="20187" y="3496"/>
                    </a:cubicBezTo>
                    <a:lnTo>
                      <a:pt x="19552" y="4131"/>
                    </a:lnTo>
                    <a:lnTo>
                      <a:pt x="17469" y="2048"/>
                    </a:lnTo>
                    <a:cubicBezTo>
                      <a:pt x="17469" y="2048"/>
                      <a:pt x="18104" y="1414"/>
                      <a:pt x="18104" y="1414"/>
                    </a:cubicBezTo>
                    <a:close/>
                    <a:moveTo>
                      <a:pt x="5400" y="16200"/>
                    </a:moveTo>
                    <a:lnTo>
                      <a:pt x="9590" y="15481"/>
                    </a:lnTo>
                    <a:lnTo>
                      <a:pt x="20881" y="4190"/>
                    </a:lnTo>
                    <a:cubicBezTo>
                      <a:pt x="21325" y="3746"/>
                      <a:pt x="21600" y="3133"/>
                      <a:pt x="21600" y="2455"/>
                    </a:cubicBezTo>
                    <a:cubicBezTo>
                      <a:pt x="21600" y="1099"/>
                      <a:pt x="20501" y="0"/>
                      <a:pt x="19145" y="0"/>
                    </a:cubicBezTo>
                    <a:cubicBezTo>
                      <a:pt x="18468" y="0"/>
                      <a:pt x="17854" y="275"/>
                      <a:pt x="17410" y="719"/>
                    </a:cubicBezTo>
                    <a:lnTo>
                      <a:pt x="6119" y="12010"/>
                    </a:lnTo>
                    <a:cubicBezTo>
                      <a:pt x="6119" y="12010"/>
                      <a:pt x="5400" y="16200"/>
                      <a:pt x="5400" y="1620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19047" tIns="19047" rIns="19047" bIns="19047" anchor="ctr"/>
              <a:lstStyle/>
              <a:p>
                <a:pPr algn="ctr" defTabSz="228519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62" noProof="1">
                  <a:solidFill>
                    <a:srgbClr val="F4B246"/>
                  </a:solidFill>
                  <a:latin typeface="+mn-ea"/>
                  <a:cs typeface="Arial" panose="020B0604020202020204"/>
                </a:endParaRPr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0C5CD5C-9120-F33D-CB2E-CD4A261695BF}"/>
              </a:ext>
            </a:extLst>
          </p:cNvPr>
          <p:cNvGrpSpPr/>
          <p:nvPr/>
        </p:nvGrpSpPr>
        <p:grpSpPr>
          <a:xfrm>
            <a:off x="1019078" y="3915365"/>
            <a:ext cx="5267422" cy="1384564"/>
            <a:chOff x="1019078" y="3915365"/>
            <a:chExt cx="5267422" cy="138456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53259F2-B67E-46B6-BBE1-F7859AE7C0BC}"/>
                </a:ext>
              </a:extLst>
            </p:cNvPr>
            <p:cNvGrpSpPr/>
            <p:nvPr/>
          </p:nvGrpSpPr>
          <p:grpSpPr>
            <a:xfrm>
              <a:off x="1019078" y="3915365"/>
              <a:ext cx="5267422" cy="1384564"/>
              <a:chOff x="1004679" y="1770170"/>
              <a:chExt cx="5267422" cy="1384564"/>
            </a:xfrm>
          </p:grpSpPr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F42B2161-AF53-19DD-779F-70FF7D839190}"/>
                  </a:ext>
                </a:extLst>
              </p:cNvPr>
              <p:cNvSpPr/>
              <p:nvPr/>
            </p:nvSpPr>
            <p:spPr>
              <a:xfrm>
                <a:off x="1004679" y="1770170"/>
                <a:ext cx="5267422" cy="1384564"/>
              </a:xfrm>
              <a:prstGeom prst="roundRect">
                <a:avLst>
                  <a:gd name="adj" fmla="val 9898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tIns="0">
                <a:spAutoFit/>
              </a:bodyPr>
              <a:lstStyle/>
              <a:p>
                <a:pPr lvl="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lvl="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lvl="0" indent="-28575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创建数据库：</a:t>
                </a:r>
                <a:r>
                  <a:rPr lang="en-US" altLang="zh-CN" sz="14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create  database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[ </a:t>
                </a:r>
                <a:r>
                  <a:rPr lang="en-US" altLang="zh-CN" sz="14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if  not  exists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]</a:t>
                </a:r>
                <a:r>
                  <a:rPr lang="en-US" altLang="zh-CN" sz="14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数据库名</a:t>
                </a:r>
                <a:r>
                  <a:rPr lang="zh-CN" altLang="en-US" sz="14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;</a:t>
                </a:r>
                <a:endPara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lvl="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31" name="矩形: 对角圆角 30">
                <a:extLst>
                  <a:ext uri="{FF2B5EF4-FFF2-40B4-BE49-F238E27FC236}">
                    <a16:creationId xmlns:a16="http://schemas.microsoft.com/office/drawing/2014/main" id="{214A8630-B83B-60A9-43EF-1592D38A0320}"/>
                  </a:ext>
                </a:extLst>
              </p:cNvPr>
              <p:cNvSpPr/>
              <p:nvPr/>
            </p:nvSpPr>
            <p:spPr>
              <a:xfrm>
                <a:off x="1004679" y="1770170"/>
                <a:ext cx="1108197" cy="348797"/>
              </a:xfrm>
              <a:prstGeom prst="round2DiagRect">
                <a:avLst>
                  <a:gd name="adj1" fmla="val 27986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创建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48" name="Shape 2394">
              <a:extLst>
                <a:ext uri="{FF2B5EF4-FFF2-40B4-BE49-F238E27FC236}">
                  <a16:creationId xmlns:a16="http://schemas.microsoft.com/office/drawing/2014/main" id="{7923D86C-57AB-27D9-7352-C92B731185F3}"/>
                </a:ext>
              </a:extLst>
            </p:cNvPr>
            <p:cNvSpPr/>
            <p:nvPr/>
          </p:nvSpPr>
          <p:spPr>
            <a:xfrm>
              <a:off x="1184817" y="3954808"/>
              <a:ext cx="233922" cy="233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bg1"/>
            </a:solidFill>
            <a:ln w="635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557CBA1-9BFA-7C27-1A74-0602658B3A97}"/>
              </a:ext>
            </a:extLst>
          </p:cNvPr>
          <p:cNvGrpSpPr/>
          <p:nvPr/>
        </p:nvGrpSpPr>
        <p:grpSpPr>
          <a:xfrm>
            <a:off x="1019078" y="1700574"/>
            <a:ext cx="5267422" cy="1762274"/>
            <a:chOff x="1019078" y="1700574"/>
            <a:chExt cx="5267422" cy="176227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E745CB0-5991-1EB6-E2D8-9B093F777561}"/>
                </a:ext>
              </a:extLst>
            </p:cNvPr>
            <p:cNvGrpSpPr/>
            <p:nvPr/>
          </p:nvGrpSpPr>
          <p:grpSpPr>
            <a:xfrm>
              <a:off x="1019078" y="1700574"/>
              <a:ext cx="5267422" cy="1762274"/>
              <a:chOff x="1004679" y="1770169"/>
              <a:chExt cx="5267422" cy="1762274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31B70C01-6EA1-2E67-FE3E-4E4A2EFC0237}"/>
                  </a:ext>
                </a:extLst>
              </p:cNvPr>
              <p:cNvSpPr/>
              <p:nvPr/>
            </p:nvSpPr>
            <p:spPr>
              <a:xfrm>
                <a:off x="1004679" y="1770170"/>
                <a:ext cx="5267422" cy="1762273"/>
              </a:xfrm>
              <a:prstGeom prst="roundRect">
                <a:avLst>
                  <a:gd name="adj" fmla="val 6361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tIns="0">
                <a:spAutoFit/>
              </a:bodyPr>
              <a:lstStyle/>
              <a:p>
                <a:pPr lvl="0" defTabSz="540000"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lvl="0" indent="-285750" defTabSz="540000"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查询所有数据库：</a:t>
                </a:r>
                <a:r>
                  <a:rPr lang="en-US" altLang="zh-CN" sz="14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show databases;</a:t>
                </a: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lvl="0" indent="-285750" defTabSz="540000"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查询当前数据库：</a:t>
                </a:r>
                <a:r>
                  <a:rPr lang="en-US" altLang="zh-CN" sz="14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select database();</a:t>
                </a:r>
              </a:p>
              <a:p>
                <a:pPr marL="285750" lvl="0" indent="-285750" defTabSz="540000"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endPara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5" name="矩形: 对角圆角 24">
                <a:extLst>
                  <a:ext uri="{FF2B5EF4-FFF2-40B4-BE49-F238E27FC236}">
                    <a16:creationId xmlns:a16="http://schemas.microsoft.com/office/drawing/2014/main" id="{3D28B7BD-874B-75EE-262A-EEFC86840BCD}"/>
                  </a:ext>
                </a:extLst>
              </p:cNvPr>
              <p:cNvSpPr/>
              <p:nvPr/>
            </p:nvSpPr>
            <p:spPr>
              <a:xfrm>
                <a:off x="1004679" y="1770169"/>
                <a:ext cx="1108198" cy="387305"/>
              </a:xfrm>
              <a:prstGeom prst="round2DiagRect">
                <a:avLst>
                  <a:gd name="adj1" fmla="val 27986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查询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49" name="Shape 2414">
              <a:extLst>
                <a:ext uri="{FF2B5EF4-FFF2-40B4-BE49-F238E27FC236}">
                  <a16:creationId xmlns:a16="http://schemas.microsoft.com/office/drawing/2014/main" id="{6C448C39-137B-2045-6DF7-0A8A5880147A}"/>
                </a:ext>
              </a:extLst>
            </p:cNvPr>
            <p:cNvSpPr/>
            <p:nvPr/>
          </p:nvSpPr>
          <p:spPr>
            <a:xfrm>
              <a:off x="1174269" y="1783948"/>
              <a:ext cx="221305" cy="212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27" y="17673"/>
                  </a:moveTo>
                  <a:cubicBezTo>
                    <a:pt x="4718" y="17673"/>
                    <a:pt x="982" y="13936"/>
                    <a:pt x="982" y="9327"/>
                  </a:cubicBezTo>
                  <a:cubicBezTo>
                    <a:pt x="982" y="4718"/>
                    <a:pt x="4718" y="982"/>
                    <a:pt x="9327" y="982"/>
                  </a:cubicBezTo>
                  <a:cubicBezTo>
                    <a:pt x="13936" y="982"/>
                    <a:pt x="17673" y="4718"/>
                    <a:pt x="17673" y="9327"/>
                  </a:cubicBezTo>
                  <a:cubicBezTo>
                    <a:pt x="17673" y="13936"/>
                    <a:pt x="13936" y="17673"/>
                    <a:pt x="9327" y="17673"/>
                  </a:cubicBezTo>
                  <a:moveTo>
                    <a:pt x="21456" y="20762"/>
                  </a:moveTo>
                  <a:lnTo>
                    <a:pt x="16253" y="15559"/>
                  </a:lnTo>
                  <a:cubicBezTo>
                    <a:pt x="17741" y="13907"/>
                    <a:pt x="18655" y="11726"/>
                    <a:pt x="18655" y="9327"/>
                  </a:cubicBezTo>
                  <a:cubicBezTo>
                    <a:pt x="18655" y="4176"/>
                    <a:pt x="14479" y="0"/>
                    <a:pt x="9327" y="0"/>
                  </a:cubicBezTo>
                  <a:cubicBezTo>
                    <a:pt x="4176" y="0"/>
                    <a:pt x="0" y="4176"/>
                    <a:pt x="0" y="9327"/>
                  </a:cubicBezTo>
                  <a:cubicBezTo>
                    <a:pt x="0" y="14479"/>
                    <a:pt x="4176" y="18655"/>
                    <a:pt x="9327" y="18655"/>
                  </a:cubicBezTo>
                  <a:cubicBezTo>
                    <a:pt x="11726" y="18655"/>
                    <a:pt x="13907" y="17742"/>
                    <a:pt x="15559" y="16253"/>
                  </a:cubicBezTo>
                  <a:lnTo>
                    <a:pt x="20762" y="21456"/>
                  </a:lnTo>
                  <a:cubicBezTo>
                    <a:pt x="20851" y="21546"/>
                    <a:pt x="20973" y="21600"/>
                    <a:pt x="21109" y="21600"/>
                  </a:cubicBez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</a:path>
              </a:pathLst>
            </a:custGeom>
            <a:solidFill>
              <a:schemeClr val="bg1"/>
            </a:solidFill>
            <a:ln w="1905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7D86454-590D-0734-182C-9AE374CE534F}"/>
              </a:ext>
            </a:extLst>
          </p:cNvPr>
          <p:cNvGrpSpPr/>
          <p:nvPr/>
        </p:nvGrpSpPr>
        <p:grpSpPr>
          <a:xfrm>
            <a:off x="6372479" y="3915365"/>
            <a:ext cx="5105144" cy="1384564"/>
            <a:chOff x="6372479" y="3915365"/>
            <a:chExt cx="5105144" cy="1384564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4A89EC0F-F794-C816-9B1F-8F27131D0085}"/>
                </a:ext>
              </a:extLst>
            </p:cNvPr>
            <p:cNvGrpSpPr/>
            <p:nvPr/>
          </p:nvGrpSpPr>
          <p:grpSpPr>
            <a:xfrm>
              <a:off x="6372479" y="3915365"/>
              <a:ext cx="5105144" cy="1384564"/>
              <a:chOff x="1004678" y="1770170"/>
              <a:chExt cx="5267422" cy="1384564"/>
            </a:xfrm>
          </p:grpSpPr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C0153CE3-73C8-E456-AABE-ABC979F9223A}"/>
                  </a:ext>
                </a:extLst>
              </p:cNvPr>
              <p:cNvSpPr/>
              <p:nvPr/>
            </p:nvSpPr>
            <p:spPr>
              <a:xfrm>
                <a:off x="1004678" y="1770170"/>
                <a:ext cx="5267422" cy="1384564"/>
              </a:xfrm>
              <a:prstGeom prst="roundRect">
                <a:avLst>
                  <a:gd name="adj" fmla="val 9898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tIns="0">
                <a:spAutoFit/>
              </a:bodyPr>
              <a:lstStyle/>
              <a:p>
                <a:pPr lvl="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lvl="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lvl="0" indent="-28575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删除数据库：</a:t>
                </a:r>
                <a:r>
                  <a:rPr lang="en-US" altLang="zh-CN" sz="14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drop  database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[ </a:t>
                </a:r>
                <a:r>
                  <a:rPr lang="en-US" altLang="zh-CN" sz="14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if exists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]</a:t>
                </a:r>
                <a:r>
                  <a:rPr lang="en-US" altLang="zh-CN" sz="14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数据库名</a:t>
                </a:r>
                <a:r>
                  <a:rPr lang="zh-CN" altLang="en-US" sz="14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en-US" altLang="zh-CN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;</a:t>
                </a:r>
                <a:endPara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lvl="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37" name="矩形: 对角圆角 36">
                <a:extLst>
                  <a:ext uri="{FF2B5EF4-FFF2-40B4-BE49-F238E27FC236}">
                    <a16:creationId xmlns:a16="http://schemas.microsoft.com/office/drawing/2014/main" id="{8D9AC6B4-A240-B1BE-7D13-467980F4758D}"/>
                  </a:ext>
                </a:extLst>
              </p:cNvPr>
              <p:cNvSpPr/>
              <p:nvPr/>
            </p:nvSpPr>
            <p:spPr>
              <a:xfrm>
                <a:off x="1004679" y="1770170"/>
                <a:ext cx="1143424" cy="348797"/>
              </a:xfrm>
              <a:prstGeom prst="round2DiagRect">
                <a:avLst>
                  <a:gd name="adj1" fmla="val 27986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删除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50" name="Shape 2469">
              <a:extLst>
                <a:ext uri="{FF2B5EF4-FFF2-40B4-BE49-F238E27FC236}">
                  <a16:creationId xmlns:a16="http://schemas.microsoft.com/office/drawing/2014/main" id="{AE8D02C5-B423-6AD8-5774-E02F89E0326D}"/>
                </a:ext>
              </a:extLst>
            </p:cNvPr>
            <p:cNvSpPr/>
            <p:nvPr/>
          </p:nvSpPr>
          <p:spPr>
            <a:xfrm>
              <a:off x="6569092" y="3964167"/>
              <a:ext cx="197808" cy="257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2" y="18655"/>
                  </a:moveTo>
                  <a:cubicBezTo>
                    <a:pt x="7553" y="18644"/>
                    <a:pt x="7811" y="18417"/>
                    <a:pt x="7799" y="18146"/>
                  </a:cubicBezTo>
                  <a:lnTo>
                    <a:pt x="6916" y="6377"/>
                  </a:lnTo>
                  <a:cubicBezTo>
                    <a:pt x="6904" y="6106"/>
                    <a:pt x="6626" y="5895"/>
                    <a:pt x="6295" y="5904"/>
                  </a:cubicBezTo>
                  <a:cubicBezTo>
                    <a:pt x="5963" y="5915"/>
                    <a:pt x="5705" y="6142"/>
                    <a:pt x="5717" y="6413"/>
                  </a:cubicBezTo>
                  <a:lnTo>
                    <a:pt x="6601" y="18182"/>
                  </a:lnTo>
                  <a:cubicBezTo>
                    <a:pt x="6613" y="18453"/>
                    <a:pt x="6891" y="18664"/>
                    <a:pt x="7222" y="18655"/>
                  </a:cubicBezTo>
                  <a:moveTo>
                    <a:pt x="17400" y="19636"/>
                  </a:moveTo>
                  <a:cubicBezTo>
                    <a:pt x="17319" y="20154"/>
                    <a:pt x="16862" y="20618"/>
                    <a:pt x="16200" y="20618"/>
                  </a:cubicBezTo>
                  <a:lnTo>
                    <a:pt x="5400" y="20618"/>
                  </a:lnTo>
                  <a:cubicBezTo>
                    <a:pt x="4737" y="20618"/>
                    <a:pt x="4291" y="20160"/>
                    <a:pt x="4200" y="19636"/>
                  </a:cubicBezTo>
                  <a:lnTo>
                    <a:pt x="3000" y="3927"/>
                  </a:lnTo>
                  <a:lnTo>
                    <a:pt x="18600" y="3927"/>
                  </a:lnTo>
                  <a:cubicBezTo>
                    <a:pt x="18600" y="3927"/>
                    <a:pt x="17400" y="19636"/>
                    <a:pt x="17400" y="19636"/>
                  </a:cubicBezTo>
                  <a:close/>
                  <a:moveTo>
                    <a:pt x="7800" y="983"/>
                  </a:moveTo>
                  <a:lnTo>
                    <a:pt x="13800" y="983"/>
                  </a:lnTo>
                  <a:lnTo>
                    <a:pt x="13800" y="2945"/>
                  </a:lnTo>
                  <a:lnTo>
                    <a:pt x="7800" y="2945"/>
                  </a:lnTo>
                  <a:cubicBezTo>
                    <a:pt x="7800" y="2945"/>
                    <a:pt x="7800" y="983"/>
                    <a:pt x="7800" y="983"/>
                  </a:cubicBezTo>
                  <a:close/>
                  <a:moveTo>
                    <a:pt x="21000" y="2945"/>
                  </a:moveTo>
                  <a:lnTo>
                    <a:pt x="15000" y="2945"/>
                  </a:lnTo>
                  <a:lnTo>
                    <a:pt x="15000" y="983"/>
                  </a:lnTo>
                  <a:cubicBezTo>
                    <a:pt x="15000" y="440"/>
                    <a:pt x="14462" y="0"/>
                    <a:pt x="13800" y="0"/>
                  </a:cubicBezTo>
                  <a:lnTo>
                    <a:pt x="7800" y="0"/>
                  </a:lnTo>
                  <a:cubicBezTo>
                    <a:pt x="7137" y="0"/>
                    <a:pt x="6600" y="440"/>
                    <a:pt x="6600" y="983"/>
                  </a:cubicBezTo>
                  <a:lnTo>
                    <a:pt x="6600" y="2945"/>
                  </a:lnTo>
                  <a:lnTo>
                    <a:pt x="600" y="2945"/>
                  </a:lnTo>
                  <a:cubicBezTo>
                    <a:pt x="269" y="2945"/>
                    <a:pt x="0" y="3166"/>
                    <a:pt x="0" y="3437"/>
                  </a:cubicBezTo>
                  <a:cubicBezTo>
                    <a:pt x="0" y="3708"/>
                    <a:pt x="269" y="3927"/>
                    <a:pt x="600" y="3927"/>
                  </a:cubicBezTo>
                  <a:lnTo>
                    <a:pt x="1800" y="3927"/>
                  </a:lnTo>
                  <a:lnTo>
                    <a:pt x="3000" y="19636"/>
                  </a:lnTo>
                  <a:cubicBezTo>
                    <a:pt x="3193" y="20711"/>
                    <a:pt x="4075" y="21600"/>
                    <a:pt x="5400" y="21600"/>
                  </a:cubicBezTo>
                  <a:lnTo>
                    <a:pt x="16200" y="21600"/>
                  </a:lnTo>
                  <a:cubicBezTo>
                    <a:pt x="17525" y="21600"/>
                    <a:pt x="18374" y="20700"/>
                    <a:pt x="18600" y="19636"/>
                  </a:cubicBezTo>
                  <a:lnTo>
                    <a:pt x="19800" y="3927"/>
                  </a:lnTo>
                  <a:lnTo>
                    <a:pt x="21000" y="3927"/>
                  </a:lnTo>
                  <a:cubicBezTo>
                    <a:pt x="21331" y="3927"/>
                    <a:pt x="21600" y="3708"/>
                    <a:pt x="21600" y="3437"/>
                  </a:cubicBezTo>
                  <a:cubicBezTo>
                    <a:pt x="21600" y="3166"/>
                    <a:pt x="21331" y="2945"/>
                    <a:pt x="21000" y="2945"/>
                  </a:cubicBezTo>
                  <a:moveTo>
                    <a:pt x="14380" y="18654"/>
                  </a:moveTo>
                  <a:cubicBezTo>
                    <a:pt x="14711" y="18664"/>
                    <a:pt x="14989" y="18452"/>
                    <a:pt x="15001" y="18181"/>
                  </a:cubicBezTo>
                  <a:lnTo>
                    <a:pt x="15871" y="6413"/>
                  </a:lnTo>
                  <a:cubicBezTo>
                    <a:pt x="15883" y="6142"/>
                    <a:pt x="15625" y="5914"/>
                    <a:pt x="15294" y="5904"/>
                  </a:cubicBezTo>
                  <a:cubicBezTo>
                    <a:pt x="14962" y="5895"/>
                    <a:pt x="14684" y="6106"/>
                    <a:pt x="14672" y="6377"/>
                  </a:cubicBezTo>
                  <a:lnTo>
                    <a:pt x="13802" y="18146"/>
                  </a:lnTo>
                  <a:cubicBezTo>
                    <a:pt x="13790" y="18417"/>
                    <a:pt x="14049" y="18644"/>
                    <a:pt x="14380" y="18654"/>
                  </a:cubicBezTo>
                  <a:moveTo>
                    <a:pt x="10800" y="18655"/>
                  </a:moveTo>
                  <a:cubicBezTo>
                    <a:pt x="11131" y="18655"/>
                    <a:pt x="11400" y="18435"/>
                    <a:pt x="11400" y="18164"/>
                  </a:cubicBezTo>
                  <a:lnTo>
                    <a:pt x="11400" y="6382"/>
                  </a:lnTo>
                  <a:cubicBezTo>
                    <a:pt x="11400" y="6110"/>
                    <a:pt x="11131" y="5891"/>
                    <a:pt x="10800" y="5891"/>
                  </a:cubicBezTo>
                  <a:cubicBezTo>
                    <a:pt x="10469" y="5891"/>
                    <a:pt x="10200" y="6110"/>
                    <a:pt x="10200" y="6382"/>
                  </a:cubicBezTo>
                  <a:lnTo>
                    <a:pt x="10200" y="18164"/>
                  </a:lnTo>
                  <a:cubicBezTo>
                    <a:pt x="10200" y="18435"/>
                    <a:pt x="10469" y="18655"/>
                    <a:pt x="10800" y="186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09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D2B636D-9A4D-7701-04C5-5E6DCC10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客户端工具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32F514-53B1-881E-89B6-9AA65124A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52" y="1855034"/>
            <a:ext cx="9312447" cy="4000847"/>
          </a:xfrm>
          <a:prstGeom prst="rect">
            <a:avLst/>
          </a:prstGeom>
          <a:effectLst>
            <a:glow rad="63500">
              <a:schemeClr val="tx1">
                <a:lumMod val="75000"/>
                <a:lumOff val="25000"/>
                <a:alpha val="40000"/>
              </a:schemeClr>
            </a:glo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5E9E24-27F9-530E-0F5F-A761B5F6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634" y="2145332"/>
            <a:ext cx="1589805" cy="4866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CC40D07-C6A2-ECC9-87D8-059C50284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756" y="5341805"/>
            <a:ext cx="2298492" cy="3989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60B702C-2112-5390-6EA5-5B6CB3871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634" y="3704721"/>
            <a:ext cx="2169998" cy="5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8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D2B636D-9A4D-7701-04C5-5E6DCC10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客户端工具</a:t>
            </a:r>
            <a:r>
              <a:rPr lang="en-US" altLang="zh-CN"/>
              <a:t>-</a:t>
            </a:r>
            <a:r>
              <a:rPr lang="zh-CN" altLang="en-US"/>
              <a:t>图形化工具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D240A0-97EF-131E-CF40-B7D99E199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62" y="2050287"/>
            <a:ext cx="1294301" cy="1394079"/>
          </a:xfrm>
          <a:prstGeom prst="roundRect">
            <a:avLst>
              <a:gd name="adj" fmla="val 7535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C29B542-BBB3-3C29-7A14-9B8A3F5FA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146" y="2034779"/>
            <a:ext cx="1396695" cy="1366496"/>
          </a:xfrm>
          <a:prstGeom prst="roundRect">
            <a:avLst>
              <a:gd name="adj" fmla="val 6416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A6984A-93A0-5190-810C-70DF02928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387" y="2034779"/>
            <a:ext cx="1366497" cy="1402299"/>
          </a:xfrm>
          <a:prstGeom prst="roundRect">
            <a:avLst>
              <a:gd name="adj" fmla="val 5325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620A51-7094-E683-93B7-DF29BB8B8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5431" y="2034779"/>
            <a:ext cx="1390386" cy="1366496"/>
          </a:xfrm>
          <a:prstGeom prst="roundRect">
            <a:avLst>
              <a:gd name="adj" fmla="val 6123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16F0FFE8-B936-2109-E298-E64DA6D8BE90}"/>
              </a:ext>
            </a:extLst>
          </p:cNvPr>
          <p:cNvGrpSpPr/>
          <p:nvPr/>
        </p:nvGrpSpPr>
        <p:grpSpPr>
          <a:xfrm>
            <a:off x="968734" y="4358149"/>
            <a:ext cx="10409181" cy="2079227"/>
            <a:chOff x="1148836" y="3919237"/>
            <a:chExt cx="10409181" cy="2079227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1EF44C1-851C-5860-E598-F21D3E570CF6}"/>
                </a:ext>
              </a:extLst>
            </p:cNvPr>
            <p:cNvGrpSpPr/>
            <p:nvPr/>
          </p:nvGrpSpPr>
          <p:grpSpPr>
            <a:xfrm>
              <a:off x="1148836" y="3919237"/>
              <a:ext cx="10409181" cy="2079227"/>
              <a:chOff x="790158" y="2313130"/>
              <a:chExt cx="10409181" cy="2079227"/>
            </a:xfrm>
          </p:grpSpPr>
          <p:sp>
            <p:nvSpPr>
              <p:cNvPr id="31" name="矩形: 对角圆角 30">
                <a:extLst>
                  <a:ext uri="{FF2B5EF4-FFF2-40B4-BE49-F238E27FC236}">
                    <a16:creationId xmlns:a16="http://schemas.microsoft.com/office/drawing/2014/main" id="{42B75A73-4176-7854-2490-EA6F2DC26A13}"/>
                  </a:ext>
                </a:extLst>
              </p:cNvPr>
              <p:cNvSpPr/>
              <p:nvPr/>
            </p:nvSpPr>
            <p:spPr>
              <a:xfrm>
                <a:off x="790159" y="2313130"/>
                <a:ext cx="10409180" cy="2079227"/>
              </a:xfrm>
              <a:prstGeom prst="round2DiagRect">
                <a:avLst>
                  <a:gd name="adj1" fmla="val 5917"/>
                  <a:gd name="adj2" fmla="val 5511"/>
                </a:avLst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200000"/>
                  </a:lnSpc>
                </a:pP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介绍：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DataGrip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是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JetBrains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旗下的一款数据库管理工具，是管理和开发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MySQL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、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Oracle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、</a:t>
                </a:r>
                <a:r>
                  <a:rPr lang="en-US" altLang="zh-CN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PostgreSQL</a:t>
                </a: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的理想解决方案。</a:t>
                </a: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官网：</a:t>
                </a:r>
                <a:r>
                  <a:rPr lang="en-US" altLang="zh-CN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hlinkClick r:id="rId6"/>
                  </a:rPr>
                  <a:t> https://www.jetbrains.com/zh-cn/datagrip/</a:t>
                </a:r>
                <a:endParaRPr lang="en-US" altLang="zh-CN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安装：</a:t>
                </a:r>
                <a:r>
                  <a:rPr lang="en-US" altLang="zh-CN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zh-CN" altLang="en-US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参考资料中提供的</a:t>
                </a:r>
                <a:r>
                  <a:rPr lang="en-US" altLang="zh-CN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《DataGrip</a:t>
                </a:r>
                <a:r>
                  <a:rPr lang="zh-CN" altLang="en-US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安装手册</a:t>
                </a:r>
                <a:r>
                  <a:rPr lang="en-US" altLang="zh-CN" sz="14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》</a:t>
                </a:r>
                <a:endPara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32" name="矩形: 对角圆角 31">
                <a:extLst>
                  <a:ext uri="{FF2B5EF4-FFF2-40B4-BE49-F238E27FC236}">
                    <a16:creationId xmlns:a16="http://schemas.microsoft.com/office/drawing/2014/main" id="{EB8C46AF-34FF-9869-BC01-2B5E4396ED8F}"/>
                  </a:ext>
                </a:extLst>
              </p:cNvPr>
              <p:cNvSpPr/>
              <p:nvPr/>
            </p:nvSpPr>
            <p:spPr>
              <a:xfrm>
                <a:off x="790158" y="2313130"/>
                <a:ext cx="1448217" cy="458646"/>
              </a:xfrm>
              <a:prstGeom prst="round2DiagRect">
                <a:avLst>
                  <a:gd name="adj1" fmla="val 25577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</a:t>
                </a:r>
                <a:r>
                  <a:rPr lang="en-US" altLang="zh-CN" sz="15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DataGrip</a:t>
                </a:r>
              </a:p>
            </p:txBody>
          </p:sp>
        </p:grpSp>
        <p:sp>
          <p:nvSpPr>
            <p:cNvPr id="33" name="Shape 2461">
              <a:extLst>
                <a:ext uri="{FF2B5EF4-FFF2-40B4-BE49-F238E27FC236}">
                  <a16:creationId xmlns:a16="http://schemas.microsoft.com/office/drawing/2014/main" id="{C95F2BCA-7689-3C13-07E1-56E9C3ABD4EF}"/>
                </a:ext>
              </a:extLst>
            </p:cNvPr>
            <p:cNvSpPr/>
            <p:nvPr/>
          </p:nvSpPr>
          <p:spPr>
            <a:xfrm>
              <a:off x="1280936" y="4008830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8" h="21600" extrusionOk="0">
                  <a:moveTo>
                    <a:pt x="2560" y="18308"/>
                  </a:moveTo>
                  <a:cubicBezTo>
                    <a:pt x="2472" y="18397"/>
                    <a:pt x="2418" y="18520"/>
                    <a:pt x="2418" y="18655"/>
                  </a:cubicBezTo>
                  <a:cubicBezTo>
                    <a:pt x="2418" y="18926"/>
                    <a:pt x="2635" y="19146"/>
                    <a:pt x="2902" y="19146"/>
                  </a:cubicBezTo>
                  <a:cubicBezTo>
                    <a:pt x="3169" y="19146"/>
                    <a:pt x="3385" y="18926"/>
                    <a:pt x="3385" y="18655"/>
                  </a:cubicBezTo>
                  <a:cubicBezTo>
                    <a:pt x="3385" y="18384"/>
                    <a:pt x="3169" y="18164"/>
                    <a:pt x="2902" y="18164"/>
                  </a:cubicBezTo>
                  <a:cubicBezTo>
                    <a:pt x="2768" y="18164"/>
                    <a:pt x="2647" y="18219"/>
                    <a:pt x="2560" y="18308"/>
                  </a:cubicBezTo>
                  <a:moveTo>
                    <a:pt x="20499" y="4279"/>
                  </a:moveTo>
                  <a:lnTo>
                    <a:pt x="20091" y="4692"/>
                  </a:lnTo>
                  <a:lnTo>
                    <a:pt x="20088" y="4688"/>
                  </a:lnTo>
                  <a:lnTo>
                    <a:pt x="17670" y="7143"/>
                  </a:lnTo>
                  <a:lnTo>
                    <a:pt x="17664" y="7137"/>
                  </a:lnTo>
                  <a:cubicBezTo>
                    <a:pt x="17227" y="7580"/>
                    <a:pt x="16624" y="7853"/>
                    <a:pt x="15958" y="7853"/>
                  </a:cubicBezTo>
                  <a:cubicBezTo>
                    <a:pt x="14624" y="7853"/>
                    <a:pt x="13543" y="6755"/>
                    <a:pt x="13543" y="5401"/>
                  </a:cubicBezTo>
                  <a:cubicBezTo>
                    <a:pt x="13543" y="4725"/>
                    <a:pt x="13813" y="4113"/>
                    <a:pt x="14248" y="3670"/>
                  </a:cubicBezTo>
                  <a:lnTo>
                    <a:pt x="13563" y="2975"/>
                  </a:lnTo>
                  <a:cubicBezTo>
                    <a:pt x="12951" y="3596"/>
                    <a:pt x="12571" y="4452"/>
                    <a:pt x="12571" y="5401"/>
                  </a:cubicBezTo>
                  <a:cubicBezTo>
                    <a:pt x="12571" y="7300"/>
                    <a:pt x="14087" y="8840"/>
                    <a:pt x="15958" y="8840"/>
                  </a:cubicBezTo>
                  <a:cubicBezTo>
                    <a:pt x="16893" y="8840"/>
                    <a:pt x="17737" y="8454"/>
                    <a:pt x="18348" y="7832"/>
                  </a:cubicBezTo>
                  <a:lnTo>
                    <a:pt x="18353" y="7837"/>
                  </a:lnTo>
                  <a:lnTo>
                    <a:pt x="20152" y="6011"/>
                  </a:lnTo>
                  <a:cubicBezTo>
                    <a:pt x="20516" y="7368"/>
                    <a:pt x="20343" y="8670"/>
                    <a:pt x="19540" y="9505"/>
                  </a:cubicBezTo>
                  <a:lnTo>
                    <a:pt x="16947" y="12198"/>
                  </a:lnTo>
                  <a:cubicBezTo>
                    <a:pt x="16605" y="12553"/>
                    <a:pt x="16104" y="12766"/>
                    <a:pt x="15610" y="12766"/>
                  </a:cubicBezTo>
                  <a:cubicBezTo>
                    <a:pt x="15590" y="12765"/>
                    <a:pt x="13953" y="12652"/>
                    <a:pt x="12318" y="11611"/>
                  </a:cubicBezTo>
                  <a:lnTo>
                    <a:pt x="12314" y="11620"/>
                  </a:lnTo>
                  <a:cubicBezTo>
                    <a:pt x="12239" y="11572"/>
                    <a:pt x="12155" y="11537"/>
                    <a:pt x="12060" y="11537"/>
                  </a:cubicBezTo>
                  <a:cubicBezTo>
                    <a:pt x="11897" y="11537"/>
                    <a:pt x="11759" y="11625"/>
                    <a:pt x="11671" y="11753"/>
                  </a:cubicBezTo>
                  <a:lnTo>
                    <a:pt x="11654" y="11742"/>
                  </a:lnTo>
                  <a:lnTo>
                    <a:pt x="4270" y="20043"/>
                  </a:lnTo>
                  <a:cubicBezTo>
                    <a:pt x="3919" y="20399"/>
                    <a:pt x="3436" y="20618"/>
                    <a:pt x="2902" y="20618"/>
                  </a:cubicBezTo>
                  <a:cubicBezTo>
                    <a:pt x="1833" y="20618"/>
                    <a:pt x="967" y="19740"/>
                    <a:pt x="967" y="18655"/>
                  </a:cubicBezTo>
                  <a:cubicBezTo>
                    <a:pt x="967" y="18113"/>
                    <a:pt x="1184" y="17622"/>
                    <a:pt x="1534" y="17267"/>
                  </a:cubicBezTo>
                  <a:lnTo>
                    <a:pt x="9684" y="9801"/>
                  </a:lnTo>
                  <a:lnTo>
                    <a:pt x="9671" y="9786"/>
                  </a:lnTo>
                  <a:cubicBezTo>
                    <a:pt x="9796" y="9698"/>
                    <a:pt x="9884" y="9557"/>
                    <a:pt x="9884" y="9389"/>
                  </a:cubicBezTo>
                  <a:cubicBezTo>
                    <a:pt x="9884" y="9283"/>
                    <a:pt x="9844" y="9190"/>
                    <a:pt x="9787" y="9110"/>
                  </a:cubicBezTo>
                  <a:lnTo>
                    <a:pt x="9790" y="9107"/>
                  </a:lnTo>
                  <a:cubicBezTo>
                    <a:pt x="8390" y="7219"/>
                    <a:pt x="8340" y="5816"/>
                    <a:pt x="9546" y="4488"/>
                  </a:cubicBezTo>
                  <a:lnTo>
                    <a:pt x="12130" y="1805"/>
                  </a:lnTo>
                  <a:cubicBezTo>
                    <a:pt x="12785" y="1125"/>
                    <a:pt x="13641" y="982"/>
                    <a:pt x="14244" y="982"/>
                  </a:cubicBezTo>
                  <a:lnTo>
                    <a:pt x="14246" y="982"/>
                  </a:lnTo>
                  <a:cubicBezTo>
                    <a:pt x="14611" y="982"/>
                    <a:pt x="14988" y="1037"/>
                    <a:pt x="15366" y="1136"/>
                  </a:cubicBezTo>
                  <a:lnTo>
                    <a:pt x="13559" y="2970"/>
                  </a:lnTo>
                  <a:lnTo>
                    <a:pt x="14243" y="3664"/>
                  </a:lnTo>
                  <a:lnTo>
                    <a:pt x="16661" y="1210"/>
                  </a:lnTo>
                  <a:lnTo>
                    <a:pt x="16657" y="1206"/>
                  </a:lnTo>
                  <a:lnTo>
                    <a:pt x="17082" y="775"/>
                  </a:lnTo>
                  <a:cubicBezTo>
                    <a:pt x="16139" y="269"/>
                    <a:pt x="15160" y="0"/>
                    <a:pt x="14246" y="0"/>
                  </a:cubicBezTo>
                  <a:lnTo>
                    <a:pt x="14244" y="0"/>
                  </a:lnTo>
                  <a:cubicBezTo>
                    <a:pt x="13167" y="0"/>
                    <a:pt x="12182" y="361"/>
                    <a:pt x="11460" y="1111"/>
                  </a:cubicBezTo>
                  <a:lnTo>
                    <a:pt x="8867" y="3804"/>
                  </a:lnTo>
                  <a:cubicBezTo>
                    <a:pt x="7163" y="5672"/>
                    <a:pt x="7613" y="7584"/>
                    <a:pt x="8769" y="9315"/>
                  </a:cubicBezTo>
                  <a:lnTo>
                    <a:pt x="850" y="16572"/>
                  </a:lnTo>
                  <a:cubicBezTo>
                    <a:pt x="325" y="17106"/>
                    <a:pt x="0" y="17842"/>
                    <a:pt x="0" y="18655"/>
                  </a:cubicBezTo>
                  <a:cubicBezTo>
                    <a:pt x="0" y="20282"/>
                    <a:pt x="1299" y="21600"/>
                    <a:pt x="2902" y="21600"/>
                  </a:cubicBezTo>
                  <a:cubicBezTo>
                    <a:pt x="3703" y="21600"/>
                    <a:pt x="4429" y="21271"/>
                    <a:pt x="4954" y="20738"/>
                  </a:cubicBezTo>
                  <a:lnTo>
                    <a:pt x="12160" y="12652"/>
                  </a:lnTo>
                  <a:cubicBezTo>
                    <a:pt x="13800" y="13590"/>
                    <a:pt x="15363" y="13747"/>
                    <a:pt x="15606" y="13747"/>
                  </a:cubicBezTo>
                  <a:cubicBezTo>
                    <a:pt x="16313" y="13747"/>
                    <a:pt x="17067" y="13463"/>
                    <a:pt x="17617" y="12892"/>
                  </a:cubicBezTo>
                  <a:lnTo>
                    <a:pt x="20209" y="10198"/>
                  </a:lnTo>
                  <a:cubicBezTo>
                    <a:pt x="21560" y="8795"/>
                    <a:pt x="21600" y="6433"/>
                    <a:pt x="20499" y="4279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713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D2B636D-9A4D-7701-04C5-5E6DCC10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图形化管理工具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BC3EB3-7F41-8725-7C2B-B76C30357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76" y="1734408"/>
            <a:ext cx="7219232" cy="4561171"/>
          </a:xfrm>
          <a:prstGeom prst="roundRect">
            <a:avLst>
              <a:gd name="adj" fmla="val 1824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9AAE42-511B-E233-7829-ADC1DCEA6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43"/>
          <a:stretch/>
        </p:blipFill>
        <p:spPr>
          <a:xfrm>
            <a:off x="2929608" y="1587599"/>
            <a:ext cx="5994584" cy="4854788"/>
          </a:xfrm>
          <a:prstGeom prst="roundRect">
            <a:avLst>
              <a:gd name="adj" fmla="val 1997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D614FC-B740-C879-55B5-E84AD92C3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582" y="1425977"/>
            <a:ext cx="6027942" cy="4869602"/>
          </a:xfrm>
          <a:prstGeom prst="roundRect">
            <a:avLst>
              <a:gd name="adj" fmla="val 1681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68536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6AC34F2-C765-A6C1-6CA3-B2D1A71D7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数据库设计</a:t>
            </a:r>
            <a:r>
              <a:rPr lang="en-US" altLang="zh-CN"/>
              <a:t>-DDL</a:t>
            </a:r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493E5BC-06DB-C7A2-CA38-7C810C4FB42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表（创建、查询、修改、删除）</a:t>
            </a:r>
            <a:endParaRPr lang="en-US" altLang="zh-CN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34C30E0-C063-CC7D-37F2-4AFE07CEC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916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DCF20F4-420E-A583-FD58-9A4A4A3B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DDL</a:t>
            </a:r>
            <a:r>
              <a:rPr lang="zh-CN" altLang="en-US"/>
              <a:t>（表操作）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E3A6AC9-C97A-FAFF-6DB7-7A4C9CC64F24}"/>
              </a:ext>
            </a:extLst>
          </p:cNvPr>
          <p:cNvGrpSpPr/>
          <p:nvPr/>
        </p:nvGrpSpPr>
        <p:grpSpPr>
          <a:xfrm>
            <a:off x="800101" y="1706639"/>
            <a:ext cx="4969763" cy="1974177"/>
            <a:chOff x="790576" y="1770170"/>
            <a:chExt cx="4969763" cy="197417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9B08700-7AC3-213B-6EB8-781FE2A78DD5}"/>
                </a:ext>
              </a:extLst>
            </p:cNvPr>
            <p:cNvGrpSpPr/>
            <p:nvPr/>
          </p:nvGrpSpPr>
          <p:grpSpPr>
            <a:xfrm>
              <a:off x="790576" y="1770170"/>
              <a:ext cx="4969763" cy="1974177"/>
              <a:chOff x="1004679" y="1770170"/>
              <a:chExt cx="4827759" cy="1974177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7910617C-B103-1422-1EC0-511D9397FE5A}"/>
                  </a:ext>
                </a:extLst>
              </p:cNvPr>
              <p:cNvSpPr/>
              <p:nvPr/>
            </p:nvSpPr>
            <p:spPr>
              <a:xfrm>
                <a:off x="1004679" y="1770170"/>
                <a:ext cx="4827759" cy="1974177"/>
              </a:xfrm>
              <a:prstGeom prst="roundRect">
                <a:avLst>
                  <a:gd name="adj" fmla="val 4462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tIns="216000" bIns="36000">
                <a:spAutoFit/>
              </a:bodyPr>
              <a:lstStyle/>
              <a:p>
                <a:pPr lvl="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lvl="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create table  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表名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</a:p>
              <a:p>
                <a:pPr lvl="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	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  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字段类型  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[ 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约束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]  [ </a:t>
                </a:r>
                <a:r>
                  <a:rPr lang="en-US" altLang="zh-CN" sz="12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comment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注释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] ,</a:t>
                </a:r>
              </a:p>
              <a:p>
                <a:pPr lvl="0"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	......</a:t>
                </a:r>
              </a:p>
              <a:p>
                <a:pPr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	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n  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字段类型  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[ 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约束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] 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[ </a:t>
                </a:r>
                <a:r>
                  <a:rPr lang="en-US" altLang="zh-CN" sz="12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comment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n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注释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] </a:t>
                </a:r>
              </a:p>
              <a:p>
                <a:pPr defTabSz="5400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) [ </a:t>
                </a:r>
                <a:r>
                  <a:rPr lang="en-US" altLang="zh-CN" sz="1200">
                    <a:solidFill>
                      <a:srgbClr val="00B0F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comment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表注释 </a:t>
                </a:r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] ;</a:t>
                </a:r>
                <a:endPara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49" name="矩形: 对角圆角 48">
                <a:extLst>
                  <a:ext uri="{FF2B5EF4-FFF2-40B4-BE49-F238E27FC236}">
                    <a16:creationId xmlns:a16="http://schemas.microsoft.com/office/drawing/2014/main" id="{A2C4A8FF-0E06-C447-CB81-3A7E1952151C}"/>
                  </a:ext>
                </a:extLst>
              </p:cNvPr>
              <p:cNvSpPr/>
              <p:nvPr/>
            </p:nvSpPr>
            <p:spPr>
              <a:xfrm>
                <a:off x="1004679" y="1770170"/>
                <a:ext cx="1061485" cy="421132"/>
              </a:xfrm>
              <a:prstGeom prst="round2DiagRect">
                <a:avLst>
                  <a:gd name="adj1" fmla="val 26463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创建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57" name="Shape 2394">
              <a:extLst>
                <a:ext uri="{FF2B5EF4-FFF2-40B4-BE49-F238E27FC236}">
                  <a16:creationId xmlns:a16="http://schemas.microsoft.com/office/drawing/2014/main" id="{8F7856D4-AB13-E4B6-40FB-E7605EA3EFC2}"/>
                </a:ext>
              </a:extLst>
            </p:cNvPr>
            <p:cNvSpPr/>
            <p:nvPr/>
          </p:nvSpPr>
          <p:spPr>
            <a:xfrm>
              <a:off x="985062" y="1884286"/>
              <a:ext cx="227544" cy="227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bg1"/>
            </a:solidFill>
            <a:ln w="635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graphicFrame>
        <p:nvGraphicFramePr>
          <p:cNvPr id="59" name="表格 7">
            <a:extLst>
              <a:ext uri="{FF2B5EF4-FFF2-40B4-BE49-F238E27FC236}">
                <a16:creationId xmlns:a16="http://schemas.microsoft.com/office/drawing/2014/main" id="{BBEE8FB5-F91A-0249-7C77-FED32FC66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80826"/>
              </p:ext>
            </p:extLst>
          </p:nvPr>
        </p:nvGraphicFramePr>
        <p:xfrm>
          <a:off x="800102" y="4340476"/>
          <a:ext cx="10660377" cy="2210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3258">
                  <a:extLst>
                    <a:ext uri="{9D8B030D-6E8A-4147-A177-3AD203B41FA5}">
                      <a16:colId xmlns:a16="http://schemas.microsoft.com/office/drawing/2014/main" val="2525972579"/>
                    </a:ext>
                  </a:extLst>
                </a:gridCol>
                <a:gridCol w="5464868">
                  <a:extLst>
                    <a:ext uri="{9D8B030D-6E8A-4147-A177-3AD203B41FA5}">
                      <a16:colId xmlns:a16="http://schemas.microsoft.com/office/drawing/2014/main" val="2165851386"/>
                    </a:ext>
                  </a:extLst>
                </a:gridCol>
                <a:gridCol w="3152251">
                  <a:extLst>
                    <a:ext uri="{9D8B030D-6E8A-4147-A177-3AD203B41FA5}">
                      <a16:colId xmlns:a16="http://schemas.microsoft.com/office/drawing/2014/main" val="1702324220"/>
                    </a:ext>
                  </a:extLst>
                </a:gridCol>
              </a:tblGrid>
              <a:tr h="4309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约束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描述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关键字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660018"/>
                  </a:ext>
                </a:extLst>
              </a:tr>
              <a:tr h="3559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非空约束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限制</a:t>
                      </a:r>
                      <a:r>
                        <a:rPr lang="zh-CN" altLang="en-US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该字段值不</a:t>
                      </a: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能为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null</a:t>
                      </a:r>
                      <a:endParaRPr lang="zh-CN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200" b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not  null</a:t>
                      </a:r>
                      <a:endParaRPr lang="zh-CN" altLang="en-US" sz="1200" b="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245220"/>
                  </a:ext>
                </a:extLst>
              </a:tr>
              <a:tr h="3559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唯一约束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保证字段</a:t>
                      </a: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的所有数据都是唯一、不重复的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200" b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unique</a:t>
                      </a:r>
                      <a:endParaRPr lang="zh-CN" altLang="en-US" sz="1200" b="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762740"/>
                  </a:ext>
                </a:extLst>
              </a:tr>
              <a:tr h="3559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主键约束</a:t>
                      </a:r>
                      <a:endParaRPr lang="en-US" altLang="zh-CN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主键是一行数据的唯一标识，要求非空且唯一</a:t>
                      </a:r>
                      <a:endParaRPr lang="en-US" altLang="zh-CN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1200" b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primary  key</a:t>
                      </a:r>
                      <a:endParaRPr lang="zh-CN" altLang="en-US" sz="1200" b="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72700"/>
                  </a:ext>
                </a:extLst>
              </a:tr>
              <a:tr h="355943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默认约束</a:t>
                      </a:r>
                      <a:endParaRPr lang="en-US" altLang="zh-CN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保存数据时，如果未指定</a:t>
                      </a:r>
                      <a:r>
                        <a:rPr lang="zh-CN" altLang="en-US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该字段值</a:t>
                      </a: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，则采用默认值</a:t>
                      </a:r>
                      <a:endParaRPr lang="en-US" altLang="zh-CN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default</a:t>
                      </a:r>
                      <a:endParaRPr lang="zh-CN" altLang="en-US" sz="1200" b="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882233"/>
                  </a:ext>
                </a:extLst>
              </a:tr>
              <a:tr h="355943"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外键约束</a:t>
                      </a:r>
                      <a:endParaRPr lang="en-US" altLang="zh-CN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让</a:t>
                      </a: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两张表</a:t>
                      </a:r>
                      <a:r>
                        <a:rPr lang="zh-CN" altLang="en-US" sz="12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的数据建立</a:t>
                      </a:r>
                      <a:r>
                        <a:rPr lang="zh-CN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连接，保证数据的一致性和完整性</a:t>
                      </a:r>
                      <a:endParaRPr lang="en-US" altLang="zh-CN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foreign  key</a:t>
                      </a:r>
                      <a:endParaRPr lang="zh-CN" altLang="en-US" sz="1200" b="0" dirty="0">
                        <a:solidFill>
                          <a:srgbClr val="C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602182"/>
                  </a:ext>
                </a:extLst>
              </a:tr>
            </a:tbl>
          </a:graphicData>
        </a:graphic>
      </p:graphicFrame>
      <p:grpSp>
        <p:nvGrpSpPr>
          <p:cNvPr id="70" name="组合 69">
            <a:extLst>
              <a:ext uri="{FF2B5EF4-FFF2-40B4-BE49-F238E27FC236}">
                <a16:creationId xmlns:a16="http://schemas.microsoft.com/office/drawing/2014/main" id="{915262CF-66E6-1D51-FFC2-956DD826776F}"/>
              </a:ext>
            </a:extLst>
          </p:cNvPr>
          <p:cNvGrpSpPr/>
          <p:nvPr/>
        </p:nvGrpSpPr>
        <p:grpSpPr>
          <a:xfrm>
            <a:off x="6078854" y="1702011"/>
            <a:ext cx="5381625" cy="1809763"/>
            <a:chOff x="6334125" y="1655699"/>
            <a:chExt cx="5381625" cy="1809763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5E9B9730-2487-9827-62C2-60A67B646651}"/>
                </a:ext>
              </a:extLst>
            </p:cNvPr>
            <p:cNvGrpSpPr/>
            <p:nvPr/>
          </p:nvGrpSpPr>
          <p:grpSpPr>
            <a:xfrm>
              <a:off x="6334125" y="1655699"/>
              <a:ext cx="5381625" cy="1809763"/>
              <a:chOff x="1004678" y="1770170"/>
              <a:chExt cx="5227853" cy="1809763"/>
            </a:xfrm>
          </p:grpSpPr>
          <p:sp>
            <p:nvSpPr>
              <p:cNvPr id="63" name="矩形: 圆角 62">
                <a:extLst>
                  <a:ext uri="{FF2B5EF4-FFF2-40B4-BE49-F238E27FC236}">
                    <a16:creationId xmlns:a16="http://schemas.microsoft.com/office/drawing/2014/main" id="{D612A174-107F-2034-7D0A-59074F792FFF}"/>
                  </a:ext>
                </a:extLst>
              </p:cNvPr>
              <p:cNvSpPr/>
              <p:nvPr/>
            </p:nvSpPr>
            <p:spPr>
              <a:xfrm>
                <a:off x="1004679" y="1770170"/>
                <a:ext cx="5227852" cy="1809763"/>
              </a:xfrm>
              <a:prstGeom prst="roundRect">
                <a:avLst>
                  <a:gd name="adj" fmla="val 4462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tIns="0">
                <a:spAutoFit/>
              </a:bodyPr>
              <a:lstStyle/>
              <a:p>
                <a:pPr lvl="0" defTabSz="540000" eaLnBrk="0" fontAlgn="base" hangingPunct="0">
                  <a:lnSpc>
                    <a:spcPct val="150000"/>
                  </a:lnSpc>
                  <a:spcBef>
                    <a:spcPts val="100"/>
                  </a:spcBef>
                  <a:spcAft>
                    <a:spcPct val="0"/>
                  </a:spcAft>
                </a:pPr>
                <a:endPara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lvl="0" defTabSz="540000" eaLnBrk="0" fontAlgn="base" hangingPunct="0">
                  <a:lnSpc>
                    <a:spcPct val="150000"/>
                  </a:lnSpc>
                  <a:spcBef>
                    <a:spcPts val="100"/>
                  </a:spcBef>
                  <a:spcAft>
                    <a:spcPct val="0"/>
                  </a:spcAft>
                </a:pPr>
                <a:endPara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lvl="0" indent="-285750" defTabSz="540000" eaLnBrk="0" fontAlgn="base" hangingPunct="0">
                  <a:lnSpc>
                    <a:spcPct val="200000"/>
                  </a:lnSpc>
                  <a:spcBef>
                    <a:spcPts val="1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概念：约束是作用于表中字段上的规则，用于限制存储在表中的数据。</a:t>
                </a:r>
                <a:endPara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lvl="0" indent="-285750" defTabSz="540000" eaLnBrk="0" fontAlgn="base" hangingPunct="0">
                  <a:lnSpc>
                    <a:spcPct val="200000"/>
                  </a:lnSpc>
                  <a:spcBef>
                    <a:spcPts val="1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目的：保证数据库中数据的正确性、有效性和完整性。</a:t>
                </a:r>
                <a:endPara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lvl="0" indent="-285750" defTabSz="540000" eaLnBrk="0" fontAlgn="base" hangingPunct="0">
                  <a:lnSpc>
                    <a:spcPct val="150000"/>
                  </a:lnSpc>
                  <a:spcBef>
                    <a:spcPts val="1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</a:pPr>
                <a:endPara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65" name="矩形: 对角圆角 64">
                <a:extLst>
                  <a:ext uri="{FF2B5EF4-FFF2-40B4-BE49-F238E27FC236}">
                    <a16:creationId xmlns:a16="http://schemas.microsoft.com/office/drawing/2014/main" id="{558CD841-574B-AD78-6701-BF5E23640CC5}"/>
                  </a:ext>
                </a:extLst>
              </p:cNvPr>
              <p:cNvSpPr/>
              <p:nvPr/>
            </p:nvSpPr>
            <p:spPr>
              <a:xfrm>
                <a:off x="1004678" y="1770170"/>
                <a:ext cx="1050752" cy="425760"/>
              </a:xfrm>
              <a:prstGeom prst="round2DiagRect">
                <a:avLst>
                  <a:gd name="adj1" fmla="val 21478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约束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67" name="Shape 2625">
              <a:extLst>
                <a:ext uri="{FF2B5EF4-FFF2-40B4-BE49-F238E27FC236}">
                  <a16:creationId xmlns:a16="http://schemas.microsoft.com/office/drawing/2014/main" id="{FFA2053A-D8A8-A409-6EBB-C95FC93D361C}"/>
                </a:ext>
              </a:extLst>
            </p:cNvPr>
            <p:cNvSpPr/>
            <p:nvPr/>
          </p:nvSpPr>
          <p:spPr>
            <a:xfrm>
              <a:off x="6514230" y="1764545"/>
              <a:ext cx="244867" cy="211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3" h="20545" extrusionOk="0">
                  <a:moveTo>
                    <a:pt x="9621" y="9676"/>
                  </a:moveTo>
                  <a:cubicBezTo>
                    <a:pt x="9621" y="9676"/>
                    <a:pt x="9621" y="9675"/>
                    <a:pt x="9621" y="9675"/>
                  </a:cubicBezTo>
                  <a:lnTo>
                    <a:pt x="9620" y="9674"/>
                  </a:lnTo>
                  <a:cubicBezTo>
                    <a:pt x="9620" y="9674"/>
                    <a:pt x="9621" y="9676"/>
                    <a:pt x="9621" y="9676"/>
                  </a:cubicBezTo>
                  <a:close/>
                  <a:moveTo>
                    <a:pt x="19582" y="1266"/>
                  </a:moveTo>
                  <a:cubicBezTo>
                    <a:pt x="18115" y="-422"/>
                    <a:pt x="15737" y="-422"/>
                    <a:pt x="14270" y="1266"/>
                  </a:cubicBezTo>
                  <a:lnTo>
                    <a:pt x="14934" y="2030"/>
                  </a:lnTo>
                  <a:cubicBezTo>
                    <a:pt x="16034" y="765"/>
                    <a:pt x="17818" y="765"/>
                    <a:pt x="18918" y="2030"/>
                  </a:cubicBezTo>
                  <a:cubicBezTo>
                    <a:pt x="20019" y="3297"/>
                    <a:pt x="20019" y="5351"/>
                    <a:pt x="18918" y="6618"/>
                  </a:cubicBezTo>
                  <a:lnTo>
                    <a:pt x="8956" y="17881"/>
                  </a:lnTo>
                  <a:lnTo>
                    <a:pt x="9621" y="18645"/>
                  </a:lnTo>
                  <a:lnTo>
                    <a:pt x="19582" y="7382"/>
                  </a:lnTo>
                  <a:cubicBezTo>
                    <a:pt x="21050" y="5693"/>
                    <a:pt x="21050" y="2955"/>
                    <a:pt x="19582" y="1266"/>
                  </a:cubicBezTo>
                  <a:moveTo>
                    <a:pt x="2315" y="17881"/>
                  </a:moveTo>
                  <a:cubicBezTo>
                    <a:pt x="481" y="15770"/>
                    <a:pt x="481" y="12551"/>
                    <a:pt x="2315" y="10439"/>
                  </a:cubicBezTo>
                  <a:cubicBezTo>
                    <a:pt x="2317" y="10437"/>
                    <a:pt x="2320" y="10434"/>
                    <a:pt x="2323" y="10431"/>
                  </a:cubicBezTo>
                  <a:lnTo>
                    <a:pt x="2323" y="10431"/>
                  </a:lnTo>
                  <a:lnTo>
                    <a:pt x="9289" y="2413"/>
                  </a:lnTo>
                  <a:cubicBezTo>
                    <a:pt x="9472" y="2201"/>
                    <a:pt x="9472" y="1859"/>
                    <a:pt x="9289" y="1648"/>
                  </a:cubicBezTo>
                  <a:cubicBezTo>
                    <a:pt x="9105" y="1437"/>
                    <a:pt x="8808" y="1437"/>
                    <a:pt x="8624" y="1648"/>
                  </a:cubicBezTo>
                  <a:lnTo>
                    <a:pt x="1651" y="9675"/>
                  </a:lnTo>
                  <a:cubicBezTo>
                    <a:pt x="-550" y="12208"/>
                    <a:pt x="-550" y="16112"/>
                    <a:pt x="1651" y="18645"/>
                  </a:cubicBezTo>
                  <a:cubicBezTo>
                    <a:pt x="3852" y="21178"/>
                    <a:pt x="7420" y="21178"/>
                    <a:pt x="9621" y="18645"/>
                  </a:cubicBezTo>
                  <a:lnTo>
                    <a:pt x="8948" y="17889"/>
                  </a:lnTo>
                  <a:cubicBezTo>
                    <a:pt x="7114" y="19991"/>
                    <a:pt x="4147" y="19989"/>
                    <a:pt x="2315" y="17881"/>
                  </a:cubicBezTo>
                  <a:moveTo>
                    <a:pt x="6300" y="13497"/>
                  </a:moveTo>
                  <a:cubicBezTo>
                    <a:pt x="7033" y="14341"/>
                    <a:pt x="8223" y="14341"/>
                    <a:pt x="8956" y="13497"/>
                  </a:cubicBezTo>
                  <a:lnTo>
                    <a:pt x="13937" y="7764"/>
                  </a:lnTo>
                  <a:cubicBezTo>
                    <a:pt x="14121" y="7553"/>
                    <a:pt x="14121" y="7211"/>
                    <a:pt x="13937" y="7000"/>
                  </a:cubicBezTo>
                  <a:cubicBezTo>
                    <a:pt x="13754" y="6789"/>
                    <a:pt x="13457" y="6789"/>
                    <a:pt x="13273" y="7000"/>
                  </a:cubicBezTo>
                  <a:lnTo>
                    <a:pt x="8292" y="12732"/>
                  </a:lnTo>
                  <a:cubicBezTo>
                    <a:pt x="7926" y="13155"/>
                    <a:pt x="7331" y="13155"/>
                    <a:pt x="6964" y="12732"/>
                  </a:cubicBezTo>
                  <a:cubicBezTo>
                    <a:pt x="6597" y="12310"/>
                    <a:pt x="6597" y="11626"/>
                    <a:pt x="6964" y="11204"/>
                  </a:cubicBezTo>
                  <a:lnTo>
                    <a:pt x="8292" y="9675"/>
                  </a:lnTo>
                  <a:lnTo>
                    <a:pt x="14934" y="2030"/>
                  </a:lnTo>
                  <a:lnTo>
                    <a:pt x="14270" y="1266"/>
                  </a:lnTo>
                  <a:lnTo>
                    <a:pt x="6300" y="10439"/>
                  </a:lnTo>
                  <a:cubicBezTo>
                    <a:pt x="5566" y="11284"/>
                    <a:pt x="5566" y="12653"/>
                    <a:pt x="6300" y="13497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9612E77-DFAE-3BCF-D677-22F59C18F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720" y="773730"/>
            <a:ext cx="4744053" cy="1440159"/>
          </a:xfrm>
          <a:prstGeom prst="rect">
            <a:avLst/>
          </a:prstGeom>
        </p:spPr>
      </p:pic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F85862DA-EF54-A2C7-1CF0-002E806541DE}"/>
              </a:ext>
            </a:extLst>
          </p:cNvPr>
          <p:cNvSpPr/>
          <p:nvPr/>
        </p:nvSpPr>
        <p:spPr>
          <a:xfrm>
            <a:off x="7437950" y="1469117"/>
            <a:ext cx="554603" cy="424345"/>
          </a:xfrm>
          <a:prstGeom prst="round2Diag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唯一</a:t>
            </a:r>
            <a:endParaRPr lang="en-US" altLang="zh-CN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标识</a:t>
            </a:r>
          </a:p>
        </p:txBody>
      </p:sp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4AFF53E9-59B7-50E4-5AE5-C9DE35FC087A}"/>
              </a:ext>
            </a:extLst>
          </p:cNvPr>
          <p:cNvSpPr/>
          <p:nvPr/>
        </p:nvSpPr>
        <p:spPr>
          <a:xfrm>
            <a:off x="8573721" y="1853567"/>
            <a:ext cx="554603" cy="275779"/>
          </a:xfrm>
          <a:prstGeom prst="round2Diag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唯一 </a:t>
            </a:r>
            <a:endParaRPr lang="en-US" altLang="zh-CN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: 对角圆角 10">
            <a:extLst>
              <a:ext uri="{FF2B5EF4-FFF2-40B4-BE49-F238E27FC236}">
                <a16:creationId xmlns:a16="http://schemas.microsoft.com/office/drawing/2014/main" id="{609DA2F5-2786-2AEE-F160-66A0CE8DF907}"/>
              </a:ext>
            </a:extLst>
          </p:cNvPr>
          <p:cNvSpPr/>
          <p:nvPr/>
        </p:nvSpPr>
        <p:spPr>
          <a:xfrm>
            <a:off x="9683063" y="1448335"/>
            <a:ext cx="554603" cy="275779"/>
          </a:xfrm>
          <a:prstGeom prst="round2Diag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非空</a:t>
            </a:r>
            <a:endParaRPr lang="en-US" altLang="zh-CN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: 对角圆角 11">
            <a:extLst>
              <a:ext uri="{FF2B5EF4-FFF2-40B4-BE49-F238E27FC236}">
                <a16:creationId xmlns:a16="http://schemas.microsoft.com/office/drawing/2014/main" id="{45C8ECC2-AB6A-8269-F44D-E741AC280475}"/>
              </a:ext>
            </a:extLst>
          </p:cNvPr>
          <p:cNvSpPr/>
          <p:nvPr/>
        </p:nvSpPr>
        <p:spPr>
          <a:xfrm>
            <a:off x="11347384" y="1546951"/>
            <a:ext cx="554603" cy="424345"/>
          </a:xfrm>
          <a:prstGeom prst="round2Diag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</a:t>
            </a:r>
            <a:r>
              <a:rPr lang="en-US" altLang="zh-CN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男</a:t>
            </a:r>
            <a:endParaRPr lang="en-US" altLang="zh-CN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: 对角圆角 13">
            <a:extLst>
              <a:ext uri="{FF2B5EF4-FFF2-40B4-BE49-F238E27FC236}">
                <a16:creationId xmlns:a16="http://schemas.microsoft.com/office/drawing/2014/main" id="{520FB171-CF05-B40B-7088-044BEDCBB37B}"/>
              </a:ext>
            </a:extLst>
          </p:cNvPr>
          <p:cNvSpPr/>
          <p:nvPr/>
        </p:nvSpPr>
        <p:spPr>
          <a:xfrm>
            <a:off x="8573721" y="1469117"/>
            <a:ext cx="554603" cy="275779"/>
          </a:xfrm>
          <a:prstGeom prst="round2Diag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非空</a:t>
            </a:r>
            <a:endParaRPr lang="en-US" altLang="zh-CN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BD216E-6D69-F8B3-847C-C360708FB406}"/>
              </a:ext>
            </a:extLst>
          </p:cNvPr>
          <p:cNvSpPr txBox="1"/>
          <p:nvPr/>
        </p:nvSpPr>
        <p:spPr>
          <a:xfrm>
            <a:off x="9293469" y="5508546"/>
            <a:ext cx="1741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(auto_increment</a:t>
            </a:r>
            <a:r>
              <a:rPr lang="zh-CN" altLang="en-US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自增</a:t>
            </a:r>
            <a:r>
              <a: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2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5090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12" grpId="0" animBg="1"/>
      <p:bldP spid="14" grpId="0" animBg="1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4EE034-0936-27F5-6DCE-D9602052FD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721982"/>
            <a:ext cx="10749598" cy="3850540"/>
          </a:xfrm>
        </p:spPr>
        <p:txBody>
          <a:bodyPr/>
          <a:lstStyle/>
          <a:p>
            <a:pPr defTabSz="360000">
              <a:lnSpc>
                <a:spcPct val="200000"/>
              </a:lnSpc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 defTabSz="360000">
              <a:lnSpc>
                <a:spcPct val="200000"/>
              </a:lnSpc>
              <a:buNone/>
            </a:pP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中的数据类型有很多，主要分为三类：数值类型、字符串类型、日期时间类型。</a:t>
            </a:r>
          </a:p>
          <a:p>
            <a:pPr marL="0" indent="0" defTabSz="360000">
              <a:lnSpc>
                <a:spcPct val="200000"/>
              </a:lnSpc>
              <a:buNone/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D2B636D-9A4D-7701-04C5-5E6DCC10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DDL</a:t>
            </a:r>
            <a:r>
              <a:rPr lang="zh-CN" altLang="en-US"/>
              <a:t>（表操作）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C08BE6-0717-955F-4AEE-EE4BD0670001}"/>
              </a:ext>
            </a:extLst>
          </p:cNvPr>
          <p:cNvSpPr txBox="1"/>
          <p:nvPr/>
        </p:nvSpPr>
        <p:spPr>
          <a:xfrm>
            <a:off x="1068265" y="2971772"/>
            <a:ext cx="6128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参照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2" action="ppaction://hlinkfile"/>
              </a:rPr>
              <a:t>《MySQL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2" action="ppaction://hlinkfile"/>
              </a:rPr>
              <a:t>数据类型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2" action="ppaction://hlinkfile"/>
              </a:rPr>
              <a:t>》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17095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AEE4BA-3E19-FBEF-4A10-6CE394EF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什么是数据库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5" name="!!文本占位符 4">
            <a:extLst>
              <a:ext uri="{FF2B5EF4-FFF2-40B4-BE49-F238E27FC236}">
                <a16:creationId xmlns:a16="http://schemas.microsoft.com/office/drawing/2014/main" id="{BBB14984-B5FA-3559-D788-E587C4E9D0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数据库：</a:t>
            </a:r>
            <a:r>
              <a:rPr lang="en-US" altLang="zh-CN">
                <a:solidFill>
                  <a:srgbClr val="C00000"/>
                </a:solidFill>
              </a:rPr>
              <a:t>D</a:t>
            </a:r>
            <a:r>
              <a:rPr lang="en-US" altLang="zh-CN"/>
              <a:t>ata</a:t>
            </a:r>
            <a:r>
              <a:rPr lang="en-US" altLang="zh-CN">
                <a:solidFill>
                  <a:srgbClr val="C00000"/>
                </a:solidFill>
              </a:rPr>
              <a:t>B</a:t>
            </a:r>
            <a:r>
              <a:rPr lang="en-US" altLang="zh-CN"/>
              <a:t>ase</a:t>
            </a:r>
            <a:r>
              <a:rPr lang="zh-CN" altLang="en-US"/>
              <a:t>（</a:t>
            </a:r>
            <a:r>
              <a:rPr lang="en-US" altLang="zh-CN"/>
              <a:t>DB</a:t>
            </a:r>
            <a:r>
              <a:rPr lang="zh-CN" altLang="en-US"/>
              <a:t>），是存储和管理数据的仓库。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73F958-AD54-6A2D-D636-6B1E6F752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31" y="2164971"/>
            <a:ext cx="5896166" cy="4209452"/>
          </a:xfrm>
          <a:prstGeom prst="roundRect">
            <a:avLst>
              <a:gd name="adj" fmla="val 1628"/>
            </a:avLst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6F0B5C8-772C-E1AA-1491-7DD47167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042" y="2541699"/>
            <a:ext cx="6765962" cy="3455996"/>
          </a:xfrm>
          <a:prstGeom prst="roundRect">
            <a:avLst>
              <a:gd name="adj" fmla="val 2981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  <a:prstDash val="lgDash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99C526-BEAB-8951-6B7E-547B35AED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614" y="2415653"/>
            <a:ext cx="6283840" cy="3708087"/>
          </a:xfrm>
          <a:prstGeom prst="roundRect">
            <a:avLst>
              <a:gd name="adj" fmla="val 172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6C030C0-330D-59AD-E2FF-8722454E7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1076" y="2006210"/>
            <a:ext cx="2587656" cy="4526974"/>
          </a:xfrm>
          <a:prstGeom prst="roundRect">
            <a:avLst>
              <a:gd name="adj" fmla="val 260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</a:ln>
        </p:spPr>
      </p:pic>
    </p:spTree>
    <p:extLst>
      <p:ext uri="{BB962C8B-B14F-4D97-AF65-F5344CB8AC3E}">
        <p14:creationId xmlns:p14="http://schemas.microsoft.com/office/powerpoint/2010/main" val="1828602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根据页面原型</a:t>
            </a:r>
            <a:r>
              <a:rPr lang="en-US" altLang="zh-CN"/>
              <a:t>/</a:t>
            </a:r>
            <a:r>
              <a:rPr lang="zh-CN" altLang="en-US"/>
              <a:t>需求</a:t>
            </a:r>
            <a:r>
              <a:rPr lang="zh-CN" altLang="en-US" dirty="0"/>
              <a:t>创建表</a:t>
            </a:r>
            <a:r>
              <a:rPr lang="en-US" altLang="zh-CN" dirty="0"/>
              <a:t>(</a:t>
            </a:r>
            <a:r>
              <a:rPr lang="zh-CN" altLang="en-US" dirty="0"/>
              <a:t>设计合理的数据类型</a:t>
            </a:r>
            <a:r>
              <a:rPr lang="zh-CN" altLang="en-US"/>
              <a:t>、长度、约束</a:t>
            </a:r>
            <a:r>
              <a:rPr lang="en-US" altLang="zh-CN"/>
              <a:t>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036AF0-94C8-82F0-90CE-59E27CB8BA7B}"/>
              </a:ext>
            </a:extLst>
          </p:cNvPr>
          <p:cNvSpPr txBox="1"/>
          <p:nvPr/>
        </p:nvSpPr>
        <p:spPr>
          <a:xfrm>
            <a:off x="744718" y="1890346"/>
            <a:ext cx="10852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请参考资料中提供的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黑马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-tlias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智能学习辅助系统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页面原型，设计</a:t>
            </a: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员工管理模块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的表结构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暂不考虑所属部门字段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CAC1F1-E830-E6A0-E796-853DB73AF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8" y="3553321"/>
            <a:ext cx="1037272" cy="13066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49ABD4-37CA-ECA2-00F3-7F5F57750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420" y="2214935"/>
            <a:ext cx="6963987" cy="4226420"/>
          </a:xfrm>
          <a:prstGeom prst="roundRect">
            <a:avLst>
              <a:gd name="adj" fmla="val 3447"/>
            </a:avLst>
          </a:prstGeom>
          <a:ln w="3175">
            <a:solidFill>
              <a:schemeClr val="tx1"/>
            </a:solidFill>
            <a:prstDash val="dash"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4B21D8B-A4E9-9059-ED90-18247015E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610" y="2704225"/>
            <a:ext cx="6193096" cy="3447244"/>
          </a:xfrm>
          <a:prstGeom prst="roundRect">
            <a:avLst>
              <a:gd name="adj" fmla="val 4356"/>
            </a:avLst>
          </a:prstGeom>
          <a:ln w="3175">
            <a:solidFill>
              <a:schemeClr val="tx1"/>
            </a:solidFill>
            <a:prstDash val="dash"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C535B8C-D4FA-B63F-4E83-BAABAB012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652" y="3312495"/>
            <a:ext cx="5229001" cy="3094975"/>
          </a:xfrm>
          <a:prstGeom prst="roundRect">
            <a:avLst>
              <a:gd name="adj" fmla="val 3422"/>
            </a:avLst>
          </a:prstGeom>
          <a:ln w="3175"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975922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E3663189-CAE2-8B6F-8FF1-D6018CF7A728}"/>
              </a:ext>
            </a:extLst>
          </p:cNvPr>
          <p:cNvSpPr/>
          <p:nvPr/>
        </p:nvSpPr>
        <p:spPr>
          <a:xfrm>
            <a:off x="573601" y="1755066"/>
            <a:ext cx="11044798" cy="3601520"/>
          </a:xfrm>
          <a:prstGeom prst="roundRect">
            <a:avLst>
              <a:gd name="adj" fmla="val 1988"/>
            </a:avLst>
          </a:prstGeom>
          <a:solidFill>
            <a:schemeClr val="accent3">
              <a:lumMod val="40000"/>
              <a:lumOff val="60000"/>
              <a:alpha val="25098"/>
            </a:schemeClr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根据页面原型</a:t>
            </a:r>
            <a:r>
              <a:rPr lang="en-US" altLang="zh-CN"/>
              <a:t>/</a:t>
            </a:r>
            <a:r>
              <a:rPr lang="zh-CN" altLang="en-US"/>
              <a:t>需求</a:t>
            </a:r>
            <a:r>
              <a:rPr lang="zh-CN" altLang="en-US" dirty="0"/>
              <a:t>创建表</a:t>
            </a:r>
            <a:r>
              <a:rPr lang="en-US" altLang="zh-CN" dirty="0"/>
              <a:t>(</a:t>
            </a:r>
            <a:r>
              <a:rPr lang="zh-CN" altLang="en-US" dirty="0"/>
              <a:t>设计合理的数据类型</a:t>
            </a:r>
            <a:r>
              <a:rPr lang="zh-CN" altLang="en-US"/>
              <a:t>、长度、约束</a:t>
            </a:r>
            <a:r>
              <a:rPr lang="en-US" altLang="zh-CN"/>
              <a:t>)</a:t>
            </a:r>
            <a:endParaRPr lang="zh-CN" altLang="en-US" dirty="0"/>
          </a:p>
        </p:txBody>
      </p:sp>
      <p:sp>
        <p:nvSpPr>
          <p:cNvPr id="9" name="箭头: 虚尾 8">
            <a:extLst>
              <a:ext uri="{FF2B5EF4-FFF2-40B4-BE49-F238E27FC236}">
                <a16:creationId xmlns:a16="http://schemas.microsoft.com/office/drawing/2014/main" id="{8E8ED713-E07C-3228-0202-DF9D391E597E}"/>
              </a:ext>
            </a:extLst>
          </p:cNvPr>
          <p:cNvSpPr/>
          <p:nvPr/>
        </p:nvSpPr>
        <p:spPr>
          <a:xfrm>
            <a:off x="4524050" y="3233232"/>
            <a:ext cx="841249" cy="340336"/>
          </a:xfrm>
          <a:prstGeom prst="stripedRightArrow">
            <a:avLst>
              <a:gd name="adj1" fmla="val 50000"/>
              <a:gd name="adj2" fmla="val 9836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E42A430-C1E5-DAA4-8E10-44903DA028C0}"/>
              </a:ext>
            </a:extLst>
          </p:cNvPr>
          <p:cNvGrpSpPr/>
          <p:nvPr/>
        </p:nvGrpSpPr>
        <p:grpSpPr>
          <a:xfrm>
            <a:off x="5332455" y="2905974"/>
            <a:ext cx="1257979" cy="1277109"/>
            <a:chOff x="5473859" y="3977168"/>
            <a:chExt cx="1257979" cy="1277109"/>
          </a:xfrm>
        </p:grpSpPr>
        <p:sp>
          <p:nvSpPr>
            <p:cNvPr id="3" name="矩形: 对角圆角 2">
              <a:extLst>
                <a:ext uri="{FF2B5EF4-FFF2-40B4-BE49-F238E27FC236}">
                  <a16:creationId xmlns:a16="http://schemas.microsoft.com/office/drawing/2014/main" id="{1209EE78-D3DB-34B9-BB9D-A20ECDCF0606}"/>
                </a:ext>
              </a:extLst>
            </p:cNvPr>
            <p:cNvSpPr/>
            <p:nvPr/>
          </p:nvSpPr>
          <p:spPr>
            <a:xfrm>
              <a:off x="5655213" y="3977168"/>
              <a:ext cx="841248" cy="1035751"/>
            </a:xfrm>
            <a:prstGeom prst="round2Diag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原型字段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F3AF94F-5B5A-A1C7-30EB-9A1F5283B357}"/>
                </a:ext>
              </a:extLst>
            </p:cNvPr>
            <p:cNvGrpSpPr/>
            <p:nvPr/>
          </p:nvGrpSpPr>
          <p:grpSpPr>
            <a:xfrm>
              <a:off x="5473859" y="4815460"/>
              <a:ext cx="611183" cy="438817"/>
              <a:chOff x="6193247" y="4894955"/>
              <a:chExt cx="592710" cy="518160"/>
            </a:xfrm>
          </p:grpSpPr>
          <p:sp>
            <p:nvSpPr>
              <p:cNvPr id="19" name="云形 18">
                <a:extLst>
                  <a:ext uri="{FF2B5EF4-FFF2-40B4-BE49-F238E27FC236}">
                    <a16:creationId xmlns:a16="http://schemas.microsoft.com/office/drawing/2014/main" id="{75256EA8-E451-76AB-6ED7-4FA8F6844CE2}"/>
                  </a:ext>
                </a:extLst>
              </p:cNvPr>
              <p:cNvSpPr/>
              <p:nvPr/>
            </p:nvSpPr>
            <p:spPr>
              <a:xfrm>
                <a:off x="6193247" y="4894955"/>
                <a:ext cx="592710" cy="518160"/>
              </a:xfrm>
              <a:prstGeom prst="cloud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5040640-1FC0-EDAC-94F5-330C5C2C5555}"/>
                  </a:ext>
                </a:extLst>
              </p:cNvPr>
              <p:cNvSpPr txBox="1"/>
              <p:nvPr/>
            </p:nvSpPr>
            <p:spPr>
              <a:xfrm>
                <a:off x="6267436" y="4984907"/>
                <a:ext cx="5111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类型</a:t>
                </a:r>
                <a:endParaRPr lang="zh-CN" altLang="en-US" sz="1200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55C7765-BD00-88E1-32C9-B96ABF5E5929}"/>
                </a:ext>
              </a:extLst>
            </p:cNvPr>
            <p:cNvGrpSpPr/>
            <p:nvPr/>
          </p:nvGrpSpPr>
          <p:grpSpPr>
            <a:xfrm>
              <a:off x="6120655" y="4815460"/>
              <a:ext cx="611183" cy="438817"/>
              <a:chOff x="6193247" y="4894955"/>
              <a:chExt cx="592710" cy="518160"/>
            </a:xfrm>
          </p:grpSpPr>
          <p:sp>
            <p:nvSpPr>
              <p:cNvPr id="22" name="云形 21">
                <a:extLst>
                  <a:ext uri="{FF2B5EF4-FFF2-40B4-BE49-F238E27FC236}">
                    <a16:creationId xmlns:a16="http://schemas.microsoft.com/office/drawing/2014/main" id="{EB4B8DF7-8129-C91B-89E1-6010E3049EA2}"/>
                  </a:ext>
                </a:extLst>
              </p:cNvPr>
              <p:cNvSpPr/>
              <p:nvPr/>
            </p:nvSpPr>
            <p:spPr>
              <a:xfrm>
                <a:off x="6193247" y="4894955"/>
                <a:ext cx="592710" cy="518160"/>
              </a:xfrm>
              <a:prstGeom prst="cloud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4846329-4782-BE46-BEFF-63675561E65E}"/>
                  </a:ext>
                </a:extLst>
              </p:cNvPr>
              <p:cNvSpPr txBox="1"/>
              <p:nvPr/>
            </p:nvSpPr>
            <p:spPr>
              <a:xfrm>
                <a:off x="6267436" y="4984907"/>
                <a:ext cx="511131" cy="327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20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约束</a:t>
                </a:r>
                <a:endParaRPr lang="zh-CN" altLang="en-US" sz="1200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</p:grpSp>
      <p:sp>
        <p:nvSpPr>
          <p:cNvPr id="25" name="矩形: 对角圆角 24">
            <a:extLst>
              <a:ext uri="{FF2B5EF4-FFF2-40B4-BE49-F238E27FC236}">
                <a16:creationId xmlns:a16="http://schemas.microsoft.com/office/drawing/2014/main" id="{9E24C735-1621-13D2-9416-7E83C0087C1F}"/>
              </a:ext>
            </a:extLst>
          </p:cNvPr>
          <p:cNvSpPr/>
          <p:nvPr/>
        </p:nvSpPr>
        <p:spPr>
          <a:xfrm flipH="1">
            <a:off x="7034313" y="2900548"/>
            <a:ext cx="841246" cy="1035751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基础字段</a:t>
            </a:r>
          </a:p>
        </p:txBody>
      </p:sp>
      <p:sp>
        <p:nvSpPr>
          <p:cNvPr id="26" name="加号 25">
            <a:extLst>
              <a:ext uri="{FF2B5EF4-FFF2-40B4-BE49-F238E27FC236}">
                <a16:creationId xmlns:a16="http://schemas.microsoft.com/office/drawing/2014/main" id="{727F7064-9E51-E1AB-F889-1913D9BCEA3E}"/>
              </a:ext>
            </a:extLst>
          </p:cNvPr>
          <p:cNvSpPr/>
          <p:nvPr/>
        </p:nvSpPr>
        <p:spPr>
          <a:xfrm>
            <a:off x="6536411" y="3281020"/>
            <a:ext cx="345062" cy="274806"/>
          </a:xfrm>
          <a:prstGeom prst="mathPlu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虚尾 26">
            <a:extLst>
              <a:ext uri="{FF2B5EF4-FFF2-40B4-BE49-F238E27FC236}">
                <a16:creationId xmlns:a16="http://schemas.microsoft.com/office/drawing/2014/main" id="{BE1F2BA1-1392-DA03-6DEF-4AE68E038AF9}"/>
              </a:ext>
            </a:extLst>
          </p:cNvPr>
          <p:cNvSpPr/>
          <p:nvPr/>
        </p:nvSpPr>
        <p:spPr>
          <a:xfrm>
            <a:off x="8071071" y="3248255"/>
            <a:ext cx="908098" cy="340336"/>
          </a:xfrm>
          <a:prstGeom prst="stripedRightArrow">
            <a:avLst>
              <a:gd name="adj1" fmla="val 50000"/>
              <a:gd name="adj2" fmla="val 9836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虚尾 27">
            <a:extLst>
              <a:ext uri="{FF2B5EF4-FFF2-40B4-BE49-F238E27FC236}">
                <a16:creationId xmlns:a16="http://schemas.microsoft.com/office/drawing/2014/main" id="{67DF919D-F723-F7AF-A0FA-1C1A042796E7}"/>
              </a:ext>
            </a:extLst>
          </p:cNvPr>
          <p:cNvSpPr/>
          <p:nvPr/>
        </p:nvSpPr>
        <p:spPr>
          <a:xfrm>
            <a:off x="1666555" y="3233232"/>
            <a:ext cx="725803" cy="340336"/>
          </a:xfrm>
          <a:prstGeom prst="stripedRightArrow">
            <a:avLst>
              <a:gd name="adj1" fmla="val 50000"/>
              <a:gd name="adj2" fmla="val 9836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对角圆角 34">
            <a:extLst>
              <a:ext uri="{FF2B5EF4-FFF2-40B4-BE49-F238E27FC236}">
                <a16:creationId xmlns:a16="http://schemas.microsoft.com/office/drawing/2014/main" id="{E1B49BBD-4A5A-F147-8E87-A0CDFEFD8138}"/>
              </a:ext>
            </a:extLst>
          </p:cNvPr>
          <p:cNvSpPr/>
          <p:nvPr/>
        </p:nvSpPr>
        <p:spPr>
          <a:xfrm>
            <a:off x="4841664" y="5021375"/>
            <a:ext cx="2324769" cy="547535"/>
          </a:xfrm>
          <a:prstGeom prst="round2DiagRect">
            <a:avLst/>
          </a:prstGeom>
          <a:solidFill>
            <a:srgbClr val="CCE9AD"/>
          </a:solidFill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设计表结构的基本流程</a:t>
            </a:r>
            <a:endParaRPr lang="zh-CN" altLang="en-US" sz="160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9667B0DA-4E14-AB68-0391-E232C33BA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83" y="2579901"/>
            <a:ext cx="1037272" cy="1306662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FD5A0A7E-8BF9-F3E7-F29C-63E6A3A34EB8}"/>
              </a:ext>
            </a:extLst>
          </p:cNvPr>
          <p:cNvSpPr txBox="1"/>
          <p:nvPr/>
        </p:nvSpPr>
        <p:spPr>
          <a:xfrm>
            <a:off x="2645034" y="4260108"/>
            <a:ext cx="1445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页面原型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云形 37">
            <a:extLst>
              <a:ext uri="{FF2B5EF4-FFF2-40B4-BE49-F238E27FC236}">
                <a16:creationId xmlns:a16="http://schemas.microsoft.com/office/drawing/2014/main" id="{965F20AC-3A14-A754-F269-7C7F424AA978}"/>
              </a:ext>
            </a:extLst>
          </p:cNvPr>
          <p:cNvSpPr/>
          <p:nvPr/>
        </p:nvSpPr>
        <p:spPr>
          <a:xfrm>
            <a:off x="7166433" y="3604434"/>
            <a:ext cx="523671" cy="282129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endParaRPr lang="zh-CN" altLang="en-US" sz="12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云形 38">
            <a:extLst>
              <a:ext uri="{FF2B5EF4-FFF2-40B4-BE49-F238E27FC236}">
                <a16:creationId xmlns:a16="http://schemas.microsoft.com/office/drawing/2014/main" id="{EA071390-3B8E-2487-4813-559745C8DB90}"/>
              </a:ext>
            </a:extLst>
          </p:cNvPr>
          <p:cNvSpPr/>
          <p:nvPr/>
        </p:nvSpPr>
        <p:spPr>
          <a:xfrm>
            <a:off x="6874115" y="3890296"/>
            <a:ext cx="1230869" cy="340336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create_time</a:t>
            </a:r>
            <a:endParaRPr lang="zh-CN" altLang="en-US" sz="10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云形 39">
            <a:extLst>
              <a:ext uri="{FF2B5EF4-FFF2-40B4-BE49-F238E27FC236}">
                <a16:creationId xmlns:a16="http://schemas.microsoft.com/office/drawing/2014/main" id="{4C0B5E88-6784-5D04-9F35-6777A0BCF0FA}"/>
              </a:ext>
            </a:extLst>
          </p:cNvPr>
          <p:cNvSpPr/>
          <p:nvPr/>
        </p:nvSpPr>
        <p:spPr>
          <a:xfrm>
            <a:off x="6881473" y="4229209"/>
            <a:ext cx="1230869" cy="340336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update_time</a:t>
            </a:r>
            <a:endParaRPr lang="zh-CN" altLang="en-US" sz="10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2D3CBAE-2656-408B-212C-18BF584CD426}"/>
              </a:ext>
            </a:extLst>
          </p:cNvPr>
          <p:cNvGrpSpPr/>
          <p:nvPr/>
        </p:nvGrpSpPr>
        <p:grpSpPr>
          <a:xfrm>
            <a:off x="573601" y="5652753"/>
            <a:ext cx="11043379" cy="867780"/>
            <a:chOff x="1048333" y="5599088"/>
            <a:chExt cx="10547158" cy="867780"/>
          </a:xfrm>
        </p:grpSpPr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839D239D-2C8D-FB18-CCFA-2A8A67DD33A9}"/>
                </a:ext>
              </a:extLst>
            </p:cNvPr>
            <p:cNvSpPr txBox="1"/>
            <p:nvPr/>
          </p:nvSpPr>
          <p:spPr>
            <a:xfrm>
              <a:off x="1357990" y="5952209"/>
              <a:ext cx="9834618" cy="383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create_time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：记录的是当前这条数据插入的时间。 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update_time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rPr>
                <a:t>：记录当前这条数据最后更新的时间。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D5E925D-0E78-A3EF-2725-ECD785D6A112}"/>
                </a:ext>
              </a:extLst>
            </p:cNvPr>
            <p:cNvGrpSpPr/>
            <p:nvPr/>
          </p:nvGrpSpPr>
          <p:grpSpPr>
            <a:xfrm>
              <a:off x="1048333" y="5599088"/>
              <a:ext cx="10547158" cy="867780"/>
              <a:chOff x="1097275" y="5693358"/>
              <a:chExt cx="10496272" cy="867780"/>
            </a:xfrm>
          </p:grpSpPr>
          <p:sp>
            <p:nvSpPr>
              <p:cNvPr id="44" name="三角形 9">
                <a:extLst>
                  <a:ext uri="{FF2B5EF4-FFF2-40B4-BE49-F238E27FC236}">
                    <a16:creationId xmlns:a16="http://schemas.microsoft.com/office/drawing/2014/main" id="{9096F2DB-9781-CB6C-A196-355AC997D053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4B2B95AF-A543-3184-1B3D-3DD150C3DE83}"/>
                  </a:ext>
                </a:extLst>
              </p:cNvPr>
              <p:cNvSpPr/>
              <p:nvPr/>
            </p:nvSpPr>
            <p:spPr>
              <a:xfrm>
                <a:off x="1197202" y="5693358"/>
                <a:ext cx="10396345" cy="867780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7A422708-B877-359E-E8C9-2C79E2D4F7FA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F4BA1C69-EE73-800E-68AD-D8DE765C8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975" y="2518650"/>
            <a:ext cx="2392736" cy="1452143"/>
          </a:xfrm>
          <a:prstGeom prst="roundRect">
            <a:avLst>
              <a:gd name="adj" fmla="val 3447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A5C76EB5-83BC-F03A-F1B5-5C4F7AE40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697" y="2774515"/>
            <a:ext cx="2127867" cy="1184428"/>
          </a:xfrm>
          <a:prstGeom prst="roundRect">
            <a:avLst>
              <a:gd name="adj" fmla="val 4356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30E520FC-C0AA-A968-057B-061E8D0F5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9136" y="2979393"/>
            <a:ext cx="1796617" cy="1063393"/>
          </a:xfrm>
          <a:prstGeom prst="roundRect">
            <a:avLst>
              <a:gd name="adj" fmla="val 3422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3459A69-254B-297C-546B-E2EAEC9F6B9F}"/>
              </a:ext>
            </a:extLst>
          </p:cNvPr>
          <p:cNvGrpSpPr/>
          <p:nvPr/>
        </p:nvGrpSpPr>
        <p:grpSpPr>
          <a:xfrm>
            <a:off x="9015177" y="2773897"/>
            <a:ext cx="2547540" cy="1310183"/>
            <a:chOff x="9015177" y="2773897"/>
            <a:chExt cx="2547540" cy="131018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A9D9CCF-4FD4-44F0-7C26-5D73C58A1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15177" y="2773897"/>
              <a:ext cx="2547540" cy="1310161"/>
            </a:xfrm>
            <a:prstGeom prst="roundRect">
              <a:avLst>
                <a:gd name="adj" fmla="val 7037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</p:pic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A9398207-448F-04A6-A3AC-316DC92B2361}"/>
                </a:ext>
              </a:extLst>
            </p:cNvPr>
            <p:cNvSpPr/>
            <p:nvPr/>
          </p:nvSpPr>
          <p:spPr>
            <a:xfrm>
              <a:off x="9015177" y="2773919"/>
              <a:ext cx="2547540" cy="1310161"/>
            </a:xfrm>
            <a:prstGeom prst="roundRect">
              <a:avLst>
                <a:gd name="adj" fmla="val 7565"/>
              </a:avLst>
            </a:prstGeom>
            <a:solidFill>
              <a:srgbClr val="E46C0A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499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9" grpId="0" animBg="1"/>
      <p:bldP spid="25" grpId="0" animBg="1"/>
      <p:bldP spid="26" grpId="0" animBg="1"/>
      <p:bldP spid="27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DCF20F4-420E-A583-FD58-9A4A4A3B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DDL</a:t>
            </a:r>
            <a:r>
              <a:rPr lang="zh-CN" altLang="en-US"/>
              <a:t>（表操作）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4B26520-7881-DFFD-12CB-B4AD22A155AD}"/>
              </a:ext>
            </a:extLst>
          </p:cNvPr>
          <p:cNvGrpSpPr/>
          <p:nvPr/>
        </p:nvGrpSpPr>
        <p:grpSpPr>
          <a:xfrm>
            <a:off x="820981" y="1833551"/>
            <a:ext cx="6456119" cy="2581750"/>
            <a:chOff x="1004677" y="1770170"/>
            <a:chExt cx="6456119" cy="2581750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3B7B9D86-7B55-DB66-79C0-F138A097D7D8}"/>
                </a:ext>
              </a:extLst>
            </p:cNvPr>
            <p:cNvSpPr/>
            <p:nvPr/>
          </p:nvSpPr>
          <p:spPr>
            <a:xfrm>
              <a:off x="1004677" y="1770170"/>
              <a:ext cx="6456119" cy="2581750"/>
            </a:xfrm>
            <a:prstGeom prst="roundRect">
              <a:avLst>
                <a:gd name="adj" fmla="val 6361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lvl="0" defTabSz="54000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lvl="0" defTabSz="54000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lvl="0" indent="-285750" defTabSz="540000" eaLnBrk="0" fontAlgn="base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查询当前数据库所有表：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show tables;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lvl="0" indent="-285750" defTabSz="540000" eaLnBrk="0" fontAlgn="base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查询表结构：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desc 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</a:p>
            <a:p>
              <a:pPr marL="285750" lvl="0" indent="-285750" defTabSz="540000" eaLnBrk="0" fontAlgn="base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查询建表语句：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show create table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</a:p>
            <a:p>
              <a:pPr lvl="0" defTabSz="54000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矩形: 对角圆角 13">
              <a:extLst>
                <a:ext uri="{FF2B5EF4-FFF2-40B4-BE49-F238E27FC236}">
                  <a16:creationId xmlns:a16="http://schemas.microsoft.com/office/drawing/2014/main" id="{8EEF635A-043E-B7CF-0A1B-61782BC10565}"/>
                </a:ext>
              </a:extLst>
            </p:cNvPr>
            <p:cNvSpPr/>
            <p:nvPr/>
          </p:nvSpPr>
          <p:spPr>
            <a:xfrm>
              <a:off x="1004678" y="1770170"/>
              <a:ext cx="1201249" cy="434864"/>
            </a:xfrm>
            <a:prstGeom prst="round2DiagRect">
              <a:avLst>
                <a:gd name="adj1" fmla="val 34216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查询</a:t>
              </a:r>
              <a:endParaRPr lang="en-US" altLang="zh-CN" sz="16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7" name="Shape 2414">
            <a:extLst>
              <a:ext uri="{FF2B5EF4-FFF2-40B4-BE49-F238E27FC236}">
                <a16:creationId xmlns:a16="http://schemas.microsoft.com/office/drawing/2014/main" id="{B599C7B0-02F2-3266-E624-3B8085A70CF3}"/>
              </a:ext>
            </a:extLst>
          </p:cNvPr>
          <p:cNvSpPr/>
          <p:nvPr/>
        </p:nvSpPr>
        <p:spPr>
          <a:xfrm>
            <a:off x="1009878" y="1940783"/>
            <a:ext cx="213332" cy="213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bg1"/>
          </a:solidFill>
          <a:ln w="1905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22A6DD-8ED3-4AAB-5CB1-4D89C3B1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875" y="1002119"/>
            <a:ext cx="4762500" cy="5524500"/>
          </a:xfrm>
          <a:prstGeom prst="roundRect">
            <a:avLst>
              <a:gd name="adj" fmla="val 1898"/>
            </a:avLst>
          </a:prstGeom>
          <a:ln w="6350">
            <a:noFill/>
            <a:prstDash val="dash"/>
          </a:ln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69696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D2B636D-9A4D-7701-04C5-5E6DCC10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DDL</a:t>
            </a:r>
            <a:r>
              <a:rPr lang="zh-CN" altLang="en-US"/>
              <a:t>（表操作）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4664CB2-671C-FF48-7081-B9F6618065AE}"/>
              </a:ext>
            </a:extLst>
          </p:cNvPr>
          <p:cNvGrpSpPr/>
          <p:nvPr/>
        </p:nvGrpSpPr>
        <p:grpSpPr>
          <a:xfrm>
            <a:off x="820982" y="1839566"/>
            <a:ext cx="10393452" cy="3567498"/>
            <a:chOff x="1004677" y="1770170"/>
            <a:chExt cx="10393452" cy="356749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706BCF1-4523-89A4-E3DA-13DAEA68269B}"/>
                </a:ext>
              </a:extLst>
            </p:cNvPr>
            <p:cNvSpPr/>
            <p:nvPr/>
          </p:nvSpPr>
          <p:spPr>
            <a:xfrm>
              <a:off x="1004677" y="1770170"/>
              <a:ext cx="10393452" cy="3567498"/>
            </a:xfrm>
            <a:prstGeom prst="roundRect">
              <a:avLst>
                <a:gd name="adj" fmla="val 6361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lvl="0" defTabSz="540000" eaLnBrk="0" fontAlgn="base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</a:pPr>
              <a:endPara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indent="-285750" defTabSz="540000" eaLnBrk="0" fontAlgn="base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添加字段：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alter table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</a:t>
              </a:r>
              <a:r>
                <a:rPr lang="zh-CN" altLang="en-US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add 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字段名  类型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长度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  [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comment 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注释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]  [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约束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];</a:t>
              </a:r>
            </a:p>
            <a:p>
              <a:pPr marL="285750" indent="-285750" defTabSz="540000" eaLnBrk="0" fontAlgn="base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修改字段类型：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alter table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</a:t>
              </a:r>
              <a:r>
                <a:rPr lang="zh-CN" altLang="en-US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modify 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字段名  新数据类型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长度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</a:p>
            <a:p>
              <a:pPr marL="285750" indent="-285750" defTabSz="540000" eaLnBrk="0" fontAlgn="base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修改字段名和字段类型：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alter table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</a:t>
              </a:r>
              <a:r>
                <a:rPr lang="zh-CN" altLang="en-US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change 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旧字段名  新字段名  类型 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长度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  [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comment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注释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]  [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约束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];</a:t>
              </a:r>
            </a:p>
            <a:p>
              <a:pPr marL="285750" indent="-285750" defTabSz="540000" eaLnBrk="0" fontAlgn="base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删除字段：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alter table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 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drop  column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字段名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</a:p>
            <a:p>
              <a:pPr marL="285750" indent="-285750" defTabSz="540000" eaLnBrk="0" fontAlgn="base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修改表名：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rename table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to 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新表名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</a:p>
            <a:p>
              <a:pPr marL="285750" indent="-285750" defTabSz="540000" eaLnBrk="0" fontAlgn="base" hangingPunct="0">
                <a:lnSpc>
                  <a:spcPct val="20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endPara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矩形: 对角圆角 14">
              <a:extLst>
                <a:ext uri="{FF2B5EF4-FFF2-40B4-BE49-F238E27FC236}">
                  <a16:creationId xmlns:a16="http://schemas.microsoft.com/office/drawing/2014/main" id="{2DF20C34-A043-ABC2-81D8-E7F005C121C8}"/>
                </a:ext>
              </a:extLst>
            </p:cNvPr>
            <p:cNvSpPr/>
            <p:nvPr/>
          </p:nvSpPr>
          <p:spPr>
            <a:xfrm>
              <a:off x="1004679" y="1770170"/>
              <a:ext cx="1201249" cy="429171"/>
            </a:xfrm>
            <a:prstGeom prst="round2DiagRect">
              <a:avLst>
                <a:gd name="adj1" fmla="val 34216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修改</a:t>
              </a:r>
              <a:endParaRPr lang="en-US" altLang="zh-CN" sz="16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6" name="Shape 2393">
            <a:extLst>
              <a:ext uri="{FF2B5EF4-FFF2-40B4-BE49-F238E27FC236}">
                <a16:creationId xmlns:a16="http://schemas.microsoft.com/office/drawing/2014/main" id="{91DECF70-449D-41C4-753E-12D107DF50F3}"/>
              </a:ext>
            </a:extLst>
          </p:cNvPr>
          <p:cNvSpPr/>
          <p:nvPr/>
        </p:nvSpPr>
        <p:spPr>
          <a:xfrm>
            <a:off x="1039110" y="1929898"/>
            <a:ext cx="233935" cy="247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C648BD-C764-7801-F9E4-B8423E2F2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589" y="1002119"/>
            <a:ext cx="4961050" cy="5288738"/>
          </a:xfrm>
          <a:prstGeom prst="roundRect">
            <a:avLst>
              <a:gd name="adj" fmla="val 3021"/>
            </a:avLst>
          </a:prstGeom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07723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D2B636D-9A4D-7701-04C5-5E6DCC10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DDL</a:t>
            </a:r>
            <a:r>
              <a:rPr lang="zh-CN" altLang="en-US"/>
              <a:t>（表操作）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3FEC217-E7D5-9D77-3B39-E97E994C9553}"/>
              </a:ext>
            </a:extLst>
          </p:cNvPr>
          <p:cNvGrpSpPr/>
          <p:nvPr/>
        </p:nvGrpSpPr>
        <p:grpSpPr>
          <a:xfrm>
            <a:off x="820848" y="5272522"/>
            <a:ext cx="10393452" cy="867780"/>
            <a:chOff x="1048333" y="5599088"/>
            <a:chExt cx="10522405" cy="867780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C56D0245-AA55-DC75-3277-5ECD925C1B62}"/>
                </a:ext>
              </a:extLst>
            </p:cNvPr>
            <p:cNvSpPr txBox="1"/>
            <p:nvPr/>
          </p:nvSpPr>
          <p:spPr>
            <a:xfrm>
              <a:off x="1357990" y="5952209"/>
              <a:ext cx="9834618" cy="3835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在删除表时，表中的全部数据也会被删除。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CD9DCA9-7923-164B-7447-5795B7F57292}"/>
                </a:ext>
              </a:extLst>
            </p:cNvPr>
            <p:cNvGrpSpPr/>
            <p:nvPr/>
          </p:nvGrpSpPr>
          <p:grpSpPr>
            <a:xfrm>
              <a:off x="1048333" y="5599088"/>
              <a:ext cx="10522405" cy="867780"/>
              <a:chOff x="1097275" y="5693358"/>
              <a:chExt cx="10471639" cy="867780"/>
            </a:xfrm>
          </p:grpSpPr>
          <p:sp>
            <p:nvSpPr>
              <p:cNvPr id="15" name="三角形 9">
                <a:extLst>
                  <a:ext uri="{FF2B5EF4-FFF2-40B4-BE49-F238E27FC236}">
                    <a16:creationId xmlns:a16="http://schemas.microsoft.com/office/drawing/2014/main" id="{94F0EF52-7657-8FDE-8345-01E41FBC756C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7F77961-46EB-4C12-84CB-5598EF7B3CA5}"/>
                  </a:ext>
                </a:extLst>
              </p:cNvPr>
              <p:cNvSpPr/>
              <p:nvPr/>
            </p:nvSpPr>
            <p:spPr>
              <a:xfrm>
                <a:off x="1197203" y="5693358"/>
                <a:ext cx="10371711" cy="867780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4E71496-A038-21F1-9A7F-138F714E2B3E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798B556-DD38-31D3-1117-6508CEC0C7FD}"/>
              </a:ext>
            </a:extLst>
          </p:cNvPr>
          <p:cNvGrpSpPr/>
          <p:nvPr/>
        </p:nvGrpSpPr>
        <p:grpSpPr>
          <a:xfrm>
            <a:off x="820848" y="1834426"/>
            <a:ext cx="9255306" cy="1599014"/>
            <a:chOff x="1004677" y="1770170"/>
            <a:chExt cx="9255306" cy="1599014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688103A-B84C-187D-B08C-31F672969D9E}"/>
                </a:ext>
              </a:extLst>
            </p:cNvPr>
            <p:cNvSpPr/>
            <p:nvPr/>
          </p:nvSpPr>
          <p:spPr>
            <a:xfrm>
              <a:off x="1004677" y="1770170"/>
              <a:ext cx="9255306" cy="1599014"/>
            </a:xfrm>
            <a:prstGeom prst="roundRect">
              <a:avLst>
                <a:gd name="adj" fmla="val 7240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lvl="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</a:pPr>
              <a:endParaRPr lang="en-US" altLang="zh-CN" sz="14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indent="-28575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indent="-28575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删除表：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drop table 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[ </a:t>
              </a:r>
              <a:r>
                <a:rPr lang="en-US" altLang="zh-CN" sz="14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if exists 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] 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;</a:t>
              </a:r>
            </a:p>
            <a:p>
              <a:pPr marL="285750" indent="-28575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endPara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1" name="矩形: 对角圆角 20">
              <a:extLst>
                <a:ext uri="{FF2B5EF4-FFF2-40B4-BE49-F238E27FC236}">
                  <a16:creationId xmlns:a16="http://schemas.microsoft.com/office/drawing/2014/main" id="{3F1428FF-9AE9-A646-5BD7-FFC74B186F09}"/>
                </a:ext>
              </a:extLst>
            </p:cNvPr>
            <p:cNvSpPr/>
            <p:nvPr/>
          </p:nvSpPr>
          <p:spPr>
            <a:xfrm>
              <a:off x="1004679" y="1770170"/>
              <a:ext cx="1218966" cy="433989"/>
            </a:xfrm>
            <a:prstGeom prst="round2DiagRect">
              <a:avLst>
                <a:gd name="adj1" fmla="val 34216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删除</a:t>
              </a:r>
              <a:endParaRPr lang="en-US" altLang="zh-CN" sz="16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0" name="Shape 2469">
            <a:extLst>
              <a:ext uri="{FF2B5EF4-FFF2-40B4-BE49-F238E27FC236}">
                <a16:creationId xmlns:a16="http://schemas.microsoft.com/office/drawing/2014/main" id="{B2D3630D-4297-39B6-F375-C2839372D9B8}"/>
              </a:ext>
            </a:extLst>
          </p:cNvPr>
          <p:cNvSpPr/>
          <p:nvPr/>
        </p:nvSpPr>
        <p:spPr>
          <a:xfrm>
            <a:off x="1072009" y="1942741"/>
            <a:ext cx="201319" cy="246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D5EB0B-DF13-2860-07DA-5302821DE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405" y="1233349"/>
            <a:ext cx="4102233" cy="4215733"/>
          </a:xfrm>
          <a:prstGeom prst="roundRect">
            <a:avLst>
              <a:gd name="adj" fmla="val 4630"/>
            </a:avLst>
          </a:prstGeom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61354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F1A742-292A-9CFF-1F45-98E69AB75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6669176" cy="3425483"/>
          </a:xfrm>
        </p:spPr>
        <p:txBody>
          <a:bodyPr/>
          <a:lstStyle/>
          <a:p>
            <a:r>
              <a:rPr lang="zh-CN" altLang="en-US"/>
              <a:t>数据库设计</a:t>
            </a:r>
            <a:r>
              <a:rPr lang="en-US" altLang="zh-CN"/>
              <a:t>-DDL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</a:t>
            </a:r>
            <a:r>
              <a:rPr lang="en-US" altLang="zh-CN" sz="1600" b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b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创建、查询、使用、删除</a:t>
            </a:r>
            <a:endParaRPr lang="en-US" altLang="zh-CN" sz="1600" b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表结构 </a:t>
            </a:r>
            <a:r>
              <a:rPr lang="en-US" altLang="zh-CN" sz="1600" b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 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创建（</a:t>
            </a:r>
            <a:r>
              <a:rPr lang="zh-CN" altLang="en-US" sz="12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语法、约束、数据类型、设计</a:t>
            </a:r>
            <a:r>
              <a:rPr lang="zh-CN" altLang="en-US" sz="1600" b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r>
              <a:rPr lang="zh-CN" altLang="en-US" sz="1600" b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、查询、修改、删除</a:t>
            </a:r>
            <a:endParaRPr lang="en-US" altLang="zh-CN" b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8435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396CD0C-69AF-8E5F-7800-D328DC61D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58" y="3106602"/>
            <a:ext cx="2026366" cy="1229794"/>
          </a:xfrm>
          <a:prstGeom prst="roundRect">
            <a:avLst>
              <a:gd name="adj" fmla="val 3447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C275F3-92FC-0FE0-5521-04C2581A1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480" y="3357129"/>
            <a:ext cx="1924914" cy="1071459"/>
          </a:xfrm>
          <a:prstGeom prst="roundRect">
            <a:avLst>
              <a:gd name="adj" fmla="val 4356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C14238-E78C-3848-9C85-713141BA7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119" y="3522489"/>
            <a:ext cx="1768476" cy="1046737"/>
          </a:xfrm>
          <a:prstGeom prst="roundRect">
            <a:avLst>
              <a:gd name="adj" fmla="val 3422"/>
            </a:avLst>
          </a:prstGeom>
          <a:ln w="3175">
            <a:solidFill>
              <a:schemeClr val="tx1"/>
            </a:solidFill>
            <a:prstDash val="dash"/>
          </a:ln>
          <a:scene3d>
            <a:camera prst="isometricRightUp"/>
            <a:lightRig rig="threePt" dir="t"/>
          </a:scene3d>
        </p:spPr>
      </p:pic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8C6D8EBE-C03C-4D97-BDF9-555FC241CFE7}"/>
              </a:ext>
            </a:extLst>
          </p:cNvPr>
          <p:cNvSpPr/>
          <p:nvPr/>
        </p:nvSpPr>
        <p:spPr>
          <a:xfrm>
            <a:off x="3967014" y="1794532"/>
            <a:ext cx="1716624" cy="755714"/>
          </a:xfrm>
          <a:prstGeom prst="round2DiagRect">
            <a:avLst/>
          </a:prstGeom>
          <a:gradFill flip="none" rotWithShape="1">
            <a:gsLst>
              <a:gs pos="0">
                <a:srgbClr val="48D6D2">
                  <a:tint val="66000"/>
                  <a:satMod val="160000"/>
                </a:srgbClr>
              </a:gs>
              <a:gs pos="50000">
                <a:srgbClr val="48D6D2">
                  <a:tint val="44500"/>
                  <a:satMod val="160000"/>
                </a:srgbClr>
              </a:gs>
              <a:gs pos="100000">
                <a:srgbClr val="48D6D2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>
            <a:solidFill>
              <a:schemeClr val="bg1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设计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概要设计、详细设计、接口设计、数据库设计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CB52969-96E1-1969-4427-EE0CFDE378D0}"/>
              </a:ext>
            </a:extLst>
          </p:cNvPr>
          <p:cNvGrpSpPr/>
          <p:nvPr/>
        </p:nvGrpSpPr>
        <p:grpSpPr>
          <a:xfrm>
            <a:off x="7292772" y="1585165"/>
            <a:ext cx="1005277" cy="1109830"/>
            <a:chOff x="7524858" y="2317242"/>
            <a:chExt cx="817862" cy="110983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流程图: 磁盘 9">
              <a:extLst>
                <a:ext uri="{FF2B5EF4-FFF2-40B4-BE49-F238E27FC236}">
                  <a16:creationId xmlns:a16="http://schemas.microsoft.com/office/drawing/2014/main" id="{2275AAA2-2145-FE5E-4F10-8DC23C410D9D}"/>
                </a:ext>
              </a:extLst>
            </p:cNvPr>
            <p:cNvSpPr/>
            <p:nvPr/>
          </p:nvSpPr>
          <p:spPr>
            <a:xfrm>
              <a:off x="7524858" y="2950120"/>
              <a:ext cx="817861" cy="476952"/>
            </a:xfrm>
            <a:prstGeom prst="flowChartMagneticDisk">
              <a:avLst/>
            </a:prstGeom>
            <a:solidFill>
              <a:srgbClr val="48D6D2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1" name="!!流程图: 数据库">
              <a:extLst>
                <a:ext uri="{FF2B5EF4-FFF2-40B4-BE49-F238E27FC236}">
                  <a16:creationId xmlns:a16="http://schemas.microsoft.com/office/drawing/2014/main" id="{5AC6D5DF-F302-0F27-0A8E-AC43278B633D}"/>
                </a:ext>
              </a:extLst>
            </p:cNvPr>
            <p:cNvSpPr/>
            <p:nvPr/>
          </p:nvSpPr>
          <p:spPr>
            <a:xfrm>
              <a:off x="7524859" y="2633635"/>
              <a:ext cx="817861" cy="476952"/>
            </a:xfrm>
            <a:prstGeom prst="flowChartMagneticDisk">
              <a:avLst/>
            </a:prstGeom>
            <a:solidFill>
              <a:srgbClr val="48D6D2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</a:p>
          </p:txBody>
        </p:sp>
        <p:sp>
          <p:nvSpPr>
            <p:cNvPr id="12" name="流程图: 磁盘 11">
              <a:extLst>
                <a:ext uri="{FF2B5EF4-FFF2-40B4-BE49-F238E27FC236}">
                  <a16:creationId xmlns:a16="http://schemas.microsoft.com/office/drawing/2014/main" id="{F3EE85A9-C60B-46EF-5D2B-835381AB9451}"/>
                </a:ext>
              </a:extLst>
            </p:cNvPr>
            <p:cNvSpPr/>
            <p:nvPr/>
          </p:nvSpPr>
          <p:spPr>
            <a:xfrm>
              <a:off x="7524858" y="2317242"/>
              <a:ext cx="817861" cy="476952"/>
            </a:xfrm>
            <a:prstGeom prst="flowChartMagneticDisk">
              <a:avLst/>
            </a:prstGeom>
            <a:solidFill>
              <a:srgbClr val="48D6D2"/>
            </a:solidFill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4088ACF0-C1A1-B6FF-CE15-DB60942DB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480" y="3180559"/>
            <a:ext cx="1673061" cy="865299"/>
          </a:xfrm>
          <a:prstGeom prst="roundRect">
            <a:avLst>
              <a:gd name="adj" fmla="val 7951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7C8E57C-837E-5EC3-63F1-C7F6091B2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519" y="3373236"/>
            <a:ext cx="1694577" cy="865299"/>
          </a:xfrm>
          <a:prstGeom prst="roundRect">
            <a:avLst>
              <a:gd name="adj" fmla="val 8747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D63751-2C1C-07C7-97B8-D7FFC3AC6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075" y="3566866"/>
            <a:ext cx="1694577" cy="865299"/>
          </a:xfrm>
          <a:prstGeom prst="roundRect">
            <a:avLst>
              <a:gd name="adj" fmla="val 5773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EF35B77C-72CF-53A8-05B6-78C7DEA6A8CA}"/>
              </a:ext>
            </a:extLst>
          </p:cNvPr>
          <p:cNvSpPr/>
          <p:nvPr/>
        </p:nvSpPr>
        <p:spPr>
          <a:xfrm>
            <a:off x="7092029" y="3386549"/>
            <a:ext cx="1448817" cy="683208"/>
          </a:xfrm>
          <a:prstGeom prst="round2DiagRect">
            <a:avLst/>
          </a:prstGeom>
          <a:solidFill>
            <a:srgbClr val="FEFCBF"/>
          </a:solidFill>
          <a:ln w="6350">
            <a:solidFill>
              <a:schemeClr val="bg1"/>
            </a:solidFill>
            <a:prstDash val="soli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程序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4765992-7B09-CA5D-CB41-B2C022F71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845" y="3095391"/>
            <a:ext cx="1485595" cy="1320464"/>
          </a:xfrm>
          <a:prstGeom prst="roundRect">
            <a:avLst>
              <a:gd name="adj" fmla="val 1530"/>
            </a:avLst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5E19D18A-F5A4-043E-DF4D-804F403D4D84}"/>
              </a:ext>
            </a:extLst>
          </p:cNvPr>
          <p:cNvSpPr/>
          <p:nvPr/>
        </p:nvSpPr>
        <p:spPr>
          <a:xfrm>
            <a:off x="3971138" y="4997182"/>
            <a:ext cx="1712499" cy="755714"/>
          </a:xfrm>
          <a:prstGeom prst="round2DiagRect">
            <a:avLst/>
          </a:prstGeom>
          <a:gradFill flip="none" rotWithShape="1">
            <a:gsLst>
              <a:gs pos="0">
                <a:srgbClr val="58B368">
                  <a:tint val="66000"/>
                  <a:satMod val="160000"/>
                </a:srgbClr>
              </a:gs>
              <a:gs pos="50000">
                <a:srgbClr val="58B368">
                  <a:tint val="44500"/>
                  <a:satMod val="160000"/>
                </a:srgbClr>
              </a:gs>
              <a:gs pos="100000">
                <a:srgbClr val="58B368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>
            <a:solidFill>
              <a:schemeClr val="bg1"/>
            </a:solidFill>
            <a:prstDash val="soli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优化</a:t>
            </a:r>
          </a:p>
        </p:txBody>
      </p:sp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CC240001-4DEA-402A-9F4E-38DCAC91A16F}"/>
              </a:ext>
            </a:extLst>
          </p:cNvPr>
          <p:cNvSpPr/>
          <p:nvPr/>
        </p:nvSpPr>
        <p:spPr>
          <a:xfrm>
            <a:off x="7092029" y="4977877"/>
            <a:ext cx="1516123" cy="755714"/>
          </a:xfrm>
          <a:prstGeom prst="round2DiagRect">
            <a:avLst/>
          </a:prstGeom>
          <a:gradFill flip="none" rotWithShape="1">
            <a:gsLst>
              <a:gs pos="0">
                <a:srgbClr val="58B368">
                  <a:tint val="66000"/>
                  <a:satMod val="160000"/>
                </a:srgbClr>
              </a:gs>
              <a:gs pos="50000">
                <a:srgbClr val="58B368">
                  <a:tint val="44500"/>
                  <a:satMod val="160000"/>
                </a:srgbClr>
              </a:gs>
              <a:gs pos="100000">
                <a:srgbClr val="58B368">
                  <a:tint val="23500"/>
                  <a:satMod val="160000"/>
                </a:srgbClr>
              </a:gs>
            </a:gsLst>
            <a:lin ang="10800000" scaled="1"/>
            <a:tileRect/>
          </a:gradFill>
          <a:ln w="6350">
            <a:solidFill>
              <a:schemeClr val="bg1"/>
            </a:solidFill>
            <a:prstDash val="soli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优化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索引、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优化、分库分表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DD73F44-D913-7088-C1E6-D45F68ADD95B}"/>
              </a:ext>
            </a:extLst>
          </p:cNvPr>
          <p:cNvCxnSpPr/>
          <p:nvPr/>
        </p:nvCxnSpPr>
        <p:spPr>
          <a:xfrm flipV="1">
            <a:off x="3056394" y="2218043"/>
            <a:ext cx="805902" cy="72518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5A2A4E7-A0CB-F4D5-960A-CDC46984BB47}"/>
              </a:ext>
            </a:extLst>
          </p:cNvPr>
          <p:cNvCxnSpPr>
            <a:cxnSpLocks/>
          </p:cNvCxnSpPr>
          <p:nvPr/>
        </p:nvCxnSpPr>
        <p:spPr>
          <a:xfrm>
            <a:off x="5826399" y="2172389"/>
            <a:ext cx="1345926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727DD4C-71AD-EA10-BEAD-64199053446C}"/>
              </a:ext>
            </a:extLst>
          </p:cNvPr>
          <p:cNvCxnSpPr>
            <a:cxnSpLocks/>
          </p:cNvCxnSpPr>
          <p:nvPr/>
        </p:nvCxnSpPr>
        <p:spPr>
          <a:xfrm>
            <a:off x="3068820" y="3721499"/>
            <a:ext cx="898194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0E376F3-06EB-E2E4-4BF4-1B503A6BF05B}"/>
              </a:ext>
            </a:extLst>
          </p:cNvPr>
          <p:cNvCxnSpPr>
            <a:cxnSpLocks/>
          </p:cNvCxnSpPr>
          <p:nvPr/>
        </p:nvCxnSpPr>
        <p:spPr>
          <a:xfrm>
            <a:off x="5691971" y="3728842"/>
            <a:ext cx="1345926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0A77ADC-3C2C-67E2-6AEC-666A584C149B}"/>
              </a:ext>
            </a:extLst>
          </p:cNvPr>
          <p:cNvCxnSpPr>
            <a:cxnSpLocks/>
          </p:cNvCxnSpPr>
          <p:nvPr/>
        </p:nvCxnSpPr>
        <p:spPr>
          <a:xfrm>
            <a:off x="2977202" y="4499774"/>
            <a:ext cx="885094" cy="87526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5A98703-2F18-A776-805F-503A79F25A2F}"/>
              </a:ext>
            </a:extLst>
          </p:cNvPr>
          <p:cNvCxnSpPr>
            <a:cxnSpLocks/>
          </p:cNvCxnSpPr>
          <p:nvPr/>
        </p:nvCxnSpPr>
        <p:spPr>
          <a:xfrm>
            <a:off x="5755628" y="5375039"/>
            <a:ext cx="1291794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60">
            <a:extLst>
              <a:ext uri="{FF2B5EF4-FFF2-40B4-BE49-F238E27FC236}">
                <a16:creationId xmlns:a16="http://schemas.microsoft.com/office/drawing/2014/main" id="{5E710C69-59EE-CE32-A3D3-70B2F5CF1DAA}"/>
              </a:ext>
            </a:extLst>
          </p:cNvPr>
          <p:cNvCxnSpPr>
            <a:cxnSpLocks/>
          </p:cNvCxnSpPr>
          <p:nvPr/>
        </p:nvCxnSpPr>
        <p:spPr>
          <a:xfrm>
            <a:off x="8410179" y="2190157"/>
            <a:ext cx="2134831" cy="905234"/>
          </a:xfrm>
          <a:prstGeom prst="bentConnector3">
            <a:avLst>
              <a:gd name="adj1" fmla="val 99971"/>
            </a:avLst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2C7814C-143D-2F26-6127-B404A84BAE31}"/>
              </a:ext>
            </a:extLst>
          </p:cNvPr>
          <p:cNvCxnSpPr>
            <a:cxnSpLocks/>
          </p:cNvCxnSpPr>
          <p:nvPr/>
        </p:nvCxnSpPr>
        <p:spPr>
          <a:xfrm>
            <a:off x="8646252" y="3699673"/>
            <a:ext cx="973998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65">
            <a:extLst>
              <a:ext uri="{FF2B5EF4-FFF2-40B4-BE49-F238E27FC236}">
                <a16:creationId xmlns:a16="http://schemas.microsoft.com/office/drawing/2014/main" id="{174A558B-93C7-622E-6CE3-6D100D8D5572}"/>
              </a:ext>
            </a:extLst>
          </p:cNvPr>
          <p:cNvCxnSpPr>
            <a:cxnSpLocks/>
          </p:cNvCxnSpPr>
          <p:nvPr/>
        </p:nvCxnSpPr>
        <p:spPr>
          <a:xfrm flipV="1">
            <a:off x="8731938" y="4506777"/>
            <a:ext cx="1810528" cy="875265"/>
          </a:xfrm>
          <a:prstGeom prst="bentConnector3">
            <a:avLst>
              <a:gd name="adj1" fmla="val 99979"/>
            </a:avLst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对角圆角 28">
            <a:extLst>
              <a:ext uri="{FF2B5EF4-FFF2-40B4-BE49-F238E27FC236}">
                <a16:creationId xmlns:a16="http://schemas.microsoft.com/office/drawing/2014/main" id="{BEC578DB-E376-5C0F-E5B7-B659AC6C42BC}"/>
              </a:ext>
            </a:extLst>
          </p:cNvPr>
          <p:cNvSpPr/>
          <p:nvPr/>
        </p:nvSpPr>
        <p:spPr>
          <a:xfrm>
            <a:off x="1346746" y="4877581"/>
            <a:ext cx="1216000" cy="397162"/>
          </a:xfrm>
          <a:prstGeom prst="round2DiagRect">
            <a:avLst/>
          </a:prstGeom>
          <a:gradFill flip="none" rotWithShape="1">
            <a:gsLst>
              <a:gs pos="0">
                <a:srgbClr val="8C61FF">
                  <a:tint val="66000"/>
                  <a:satMod val="160000"/>
                </a:srgbClr>
              </a:gs>
              <a:gs pos="50000">
                <a:srgbClr val="8C61FF">
                  <a:tint val="44500"/>
                  <a:satMod val="160000"/>
                </a:srgbClr>
              </a:gs>
              <a:gs pos="100000">
                <a:srgbClr val="8C61FF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 </a:t>
            </a:r>
            <a:r>
              <a:rPr lang="en-US" altLang="zh-CN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en-US" sz="14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需求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C3AF6EC-D5DC-D1B4-AD5E-6301DABCE96B}"/>
              </a:ext>
            </a:extLst>
          </p:cNvPr>
          <p:cNvGrpSpPr/>
          <p:nvPr/>
        </p:nvGrpSpPr>
        <p:grpSpPr>
          <a:xfrm>
            <a:off x="3727118" y="1520073"/>
            <a:ext cx="5840089" cy="1343141"/>
            <a:chOff x="3593768" y="2101098"/>
            <a:chExt cx="5840089" cy="1343141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F1726C25-5EFA-39FB-7CC3-56555E27E4DA}"/>
                </a:ext>
              </a:extLst>
            </p:cNvPr>
            <p:cNvSpPr/>
            <p:nvPr/>
          </p:nvSpPr>
          <p:spPr>
            <a:xfrm>
              <a:off x="3593768" y="2101098"/>
              <a:ext cx="5840089" cy="1341391"/>
            </a:xfrm>
            <a:prstGeom prst="roundRect">
              <a:avLst>
                <a:gd name="adj" fmla="val 5524"/>
              </a:avLst>
            </a:prstGeom>
            <a:solidFill>
              <a:srgbClr val="00B0F0">
                <a:alpha val="20000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对角圆角 31">
              <a:extLst>
                <a:ext uri="{FF2B5EF4-FFF2-40B4-BE49-F238E27FC236}">
                  <a16:creationId xmlns:a16="http://schemas.microsoft.com/office/drawing/2014/main" id="{57B8F438-836A-CB4E-D951-8E6414950C9A}"/>
                </a:ext>
              </a:extLst>
            </p:cNvPr>
            <p:cNvSpPr/>
            <p:nvPr/>
          </p:nvSpPr>
          <p:spPr>
            <a:xfrm>
              <a:off x="8416088" y="3131270"/>
              <a:ext cx="1016631" cy="312969"/>
            </a:xfrm>
            <a:prstGeom prst="round2DiagRect">
              <a:avLst>
                <a:gd name="adj1" fmla="val 16452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数据库设计</a:t>
              </a:r>
              <a:endParaRPr lang="en-US" altLang="zh-CN" sz="14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AC3EC0F-A6F9-F9B6-9019-120F9D942557}"/>
              </a:ext>
            </a:extLst>
          </p:cNvPr>
          <p:cNvGrpSpPr/>
          <p:nvPr/>
        </p:nvGrpSpPr>
        <p:grpSpPr>
          <a:xfrm>
            <a:off x="3721899" y="2990529"/>
            <a:ext cx="5841630" cy="1516248"/>
            <a:chOff x="3588549" y="3571554"/>
            <a:chExt cx="5841630" cy="1516248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1DA4DC05-6F66-CCF6-427C-EF68438E1D28}"/>
                </a:ext>
              </a:extLst>
            </p:cNvPr>
            <p:cNvSpPr/>
            <p:nvPr/>
          </p:nvSpPr>
          <p:spPr>
            <a:xfrm>
              <a:off x="3588549" y="3571554"/>
              <a:ext cx="5840089" cy="1516248"/>
            </a:xfrm>
            <a:prstGeom prst="roundRect">
              <a:avLst>
                <a:gd name="adj" fmla="val 5524"/>
              </a:avLst>
            </a:prstGeom>
            <a:solidFill>
              <a:srgbClr val="FFC000">
                <a:alpha val="10196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: 对角圆角 34">
              <a:extLst>
                <a:ext uri="{FF2B5EF4-FFF2-40B4-BE49-F238E27FC236}">
                  <a16:creationId xmlns:a16="http://schemas.microsoft.com/office/drawing/2014/main" id="{2B1E9416-03AC-BDB5-E261-089FADB267F7}"/>
                </a:ext>
              </a:extLst>
            </p:cNvPr>
            <p:cNvSpPr/>
            <p:nvPr/>
          </p:nvSpPr>
          <p:spPr>
            <a:xfrm>
              <a:off x="8413548" y="4771743"/>
              <a:ext cx="1016631" cy="312969"/>
            </a:xfrm>
            <a:prstGeom prst="round2DiagRect">
              <a:avLst>
                <a:gd name="adj1" fmla="val 16452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数据库操作</a:t>
              </a:r>
              <a:endParaRPr lang="en-US" altLang="zh-CN" sz="14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34CF7C7-E3E8-0C78-938A-2464465F6CB1}"/>
              </a:ext>
            </a:extLst>
          </p:cNvPr>
          <p:cNvGrpSpPr/>
          <p:nvPr/>
        </p:nvGrpSpPr>
        <p:grpSpPr>
          <a:xfrm>
            <a:off x="3721898" y="4635842"/>
            <a:ext cx="5840089" cy="1385305"/>
            <a:chOff x="3588548" y="5216867"/>
            <a:chExt cx="5840089" cy="1385305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52B1F7CC-276D-64EA-52B5-96DD6B3DE048}"/>
                </a:ext>
              </a:extLst>
            </p:cNvPr>
            <p:cNvSpPr/>
            <p:nvPr/>
          </p:nvSpPr>
          <p:spPr>
            <a:xfrm>
              <a:off x="3588548" y="5216867"/>
              <a:ext cx="5840089" cy="1379746"/>
            </a:xfrm>
            <a:prstGeom prst="roundRect">
              <a:avLst>
                <a:gd name="adj" fmla="val 5524"/>
              </a:avLst>
            </a:prstGeom>
            <a:solidFill>
              <a:srgbClr val="58B368">
                <a:alpha val="20000"/>
              </a:srgb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: 对角圆角 37">
              <a:extLst>
                <a:ext uri="{FF2B5EF4-FFF2-40B4-BE49-F238E27FC236}">
                  <a16:creationId xmlns:a16="http://schemas.microsoft.com/office/drawing/2014/main" id="{C2DA2D32-8AA6-CF0F-E3F1-60F6B85D1B74}"/>
                </a:ext>
              </a:extLst>
            </p:cNvPr>
            <p:cNvSpPr/>
            <p:nvPr/>
          </p:nvSpPr>
          <p:spPr>
            <a:xfrm>
              <a:off x="8412006" y="6289203"/>
              <a:ext cx="1016631" cy="312969"/>
            </a:xfrm>
            <a:prstGeom prst="round2DiagRect">
              <a:avLst>
                <a:gd name="adj1" fmla="val 16452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数据库优化</a:t>
              </a:r>
              <a:endParaRPr lang="en-US" altLang="zh-CN" sz="14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8626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6AC34F2-C765-A6C1-6CA3-B2D1A71D7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0665" y="2768759"/>
            <a:ext cx="5567875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数据库操作</a:t>
            </a:r>
            <a:r>
              <a:rPr lang="en-US" altLang="zh-CN"/>
              <a:t>-DML</a:t>
            </a:r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34C30E0-C063-CC7D-37F2-4AFE07CEC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153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27186C-341A-2B41-011B-83D39C0A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DML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D8E215-04AD-8062-5102-418C54CC38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DML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英文全称是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Data Manipulation Language(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数据操作语言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，用来对数据库中表的数据记录进行增、删、改操作。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D67D8237-6C53-298E-653C-AEA2DB09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788" y="3147296"/>
            <a:ext cx="4743450" cy="1362075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F365F773-194D-29DA-D04F-E5EC1FB24DD4}"/>
              </a:ext>
            </a:extLst>
          </p:cNvPr>
          <p:cNvSpPr/>
          <p:nvPr/>
        </p:nvSpPr>
        <p:spPr>
          <a:xfrm>
            <a:off x="6443788" y="3818315"/>
            <a:ext cx="4743450" cy="32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0031B57-47F7-94AA-7AAB-2391D380E81A}"/>
              </a:ext>
            </a:extLst>
          </p:cNvPr>
          <p:cNvSpPr/>
          <p:nvPr/>
        </p:nvSpPr>
        <p:spPr>
          <a:xfrm>
            <a:off x="6443788" y="4143585"/>
            <a:ext cx="4743450" cy="340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61FE1A8F-FA38-1173-A599-F3C078A1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993" y="3509982"/>
            <a:ext cx="533400" cy="295275"/>
          </a:xfrm>
          <a:prstGeom prst="rect">
            <a:avLst/>
          </a:prstGeom>
        </p:spPr>
      </p:pic>
      <p:sp>
        <p:nvSpPr>
          <p:cNvPr id="52" name="文本占位符 1">
            <a:extLst>
              <a:ext uri="{FF2B5EF4-FFF2-40B4-BE49-F238E27FC236}">
                <a16:creationId xmlns:a16="http://schemas.microsoft.com/office/drawing/2014/main" id="{48818E23-0689-DDAF-5555-530C6A524010}"/>
              </a:ext>
            </a:extLst>
          </p:cNvPr>
          <p:cNvSpPr txBox="1">
            <a:spLocks/>
          </p:cNvSpPr>
          <p:nvPr/>
        </p:nvSpPr>
        <p:spPr>
          <a:xfrm>
            <a:off x="710880" y="3147296"/>
            <a:ext cx="5016692" cy="1472184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添加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数据（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INSERT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修改数据（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UPDATE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删除数据（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DELETE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83930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0" grpId="0" animBg="1"/>
      <p:bldP spid="50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07805E1-93B6-C50B-9C4A-4C8F77B0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DML</a:t>
            </a:r>
            <a:r>
              <a:rPr lang="zh-CN" altLang="en-US"/>
              <a:t>（</a:t>
            </a:r>
            <a:r>
              <a:rPr lang="en-US" altLang="zh-CN"/>
              <a:t>INSERT</a:t>
            </a:r>
            <a:r>
              <a:rPr lang="zh-CN" altLang="en-US"/>
              <a:t>）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DCC7166-0086-51CA-69EB-45728F8F4A07}"/>
              </a:ext>
            </a:extLst>
          </p:cNvPr>
          <p:cNvGrpSpPr/>
          <p:nvPr/>
        </p:nvGrpSpPr>
        <p:grpSpPr>
          <a:xfrm>
            <a:off x="829401" y="5053194"/>
            <a:ext cx="10533197" cy="1447118"/>
            <a:chOff x="1048333" y="5599087"/>
            <a:chExt cx="11102009" cy="1447118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C61A1F93-A747-71E4-ABB3-AF2EE0167063}"/>
                </a:ext>
              </a:extLst>
            </p:cNvPr>
            <p:cNvSpPr txBox="1"/>
            <p:nvPr/>
          </p:nvSpPr>
          <p:spPr>
            <a:xfrm>
              <a:off x="1357990" y="5934792"/>
              <a:ext cx="9834618" cy="10316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3429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插入数据时，指定的字段顺序需要与值的顺序是一一对应的。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3429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字符串和日期型数据应该包含在引号中。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3429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插入的数据大小，应该在字段的规定范围内。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2877734-D606-FFAA-F14E-57E095AB6CB6}"/>
                </a:ext>
              </a:extLst>
            </p:cNvPr>
            <p:cNvGrpSpPr/>
            <p:nvPr/>
          </p:nvGrpSpPr>
          <p:grpSpPr>
            <a:xfrm>
              <a:off x="1048333" y="5599087"/>
              <a:ext cx="11102009" cy="1447118"/>
              <a:chOff x="1097275" y="5693357"/>
              <a:chExt cx="11048447" cy="1447118"/>
            </a:xfrm>
          </p:grpSpPr>
          <p:sp>
            <p:nvSpPr>
              <p:cNvPr id="11" name="三角形 9">
                <a:extLst>
                  <a:ext uri="{FF2B5EF4-FFF2-40B4-BE49-F238E27FC236}">
                    <a16:creationId xmlns:a16="http://schemas.microsoft.com/office/drawing/2014/main" id="{29071C4C-CA7B-586B-0774-CA8EE3CEFDA8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8A34C7F-2CAC-DB7E-C4AE-A1F067A29633}"/>
                  </a:ext>
                </a:extLst>
              </p:cNvPr>
              <p:cNvSpPr/>
              <p:nvPr/>
            </p:nvSpPr>
            <p:spPr>
              <a:xfrm>
                <a:off x="1197203" y="5693357"/>
                <a:ext cx="10948519" cy="1447118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DB3261C-79CA-F276-811D-1FCEE7B339D1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AD2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B86D8C7-34B8-D148-8E3E-7B1D0E0E2AE1}"/>
              </a:ext>
            </a:extLst>
          </p:cNvPr>
          <p:cNvGrpSpPr/>
          <p:nvPr/>
        </p:nvGrpSpPr>
        <p:grpSpPr>
          <a:xfrm>
            <a:off x="819876" y="1854424"/>
            <a:ext cx="10533198" cy="2368171"/>
            <a:chOff x="1019077" y="3915365"/>
            <a:chExt cx="10533198" cy="2368171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95D92B1-F8A7-22FD-B5CC-0555C47408F6}"/>
                </a:ext>
              </a:extLst>
            </p:cNvPr>
            <p:cNvGrpSpPr/>
            <p:nvPr/>
          </p:nvGrpSpPr>
          <p:grpSpPr>
            <a:xfrm>
              <a:off x="1019077" y="3915365"/>
              <a:ext cx="10533198" cy="2368171"/>
              <a:chOff x="1004678" y="1770170"/>
              <a:chExt cx="10533198" cy="2368171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96097C0A-9850-99D5-D3B7-2D9175D945DD}"/>
                  </a:ext>
                </a:extLst>
              </p:cNvPr>
              <p:cNvSpPr/>
              <p:nvPr/>
            </p:nvSpPr>
            <p:spPr>
              <a:xfrm>
                <a:off x="1004678" y="1770170"/>
                <a:ext cx="10533198" cy="2368171"/>
              </a:xfrm>
              <a:prstGeom prst="roundRect">
                <a:avLst>
                  <a:gd name="adj" fmla="val 5551"/>
                </a:avLst>
              </a:prstGeom>
              <a:solidFill>
                <a:srgbClr val="FFFFE4"/>
              </a:solidFill>
              <a:ln w="3175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txBody>
              <a:bodyPr wrap="square" tIns="0">
                <a:spAutoFit/>
              </a:bodyPr>
              <a:lstStyle/>
              <a:p>
                <a:pPr lvl="0" defTabSz="540000" eaLnBrk="0" fontAlgn="base" hangingPunct="0">
                  <a:lnSpc>
                    <a:spcPct val="200000"/>
                  </a:lnSpc>
                  <a:spcAft>
                    <a:spcPts val="600"/>
                  </a:spcAft>
                </a:pPr>
                <a:endParaRPr lang="en-US" altLang="zh-CN" sz="1300">
                  <a:solidFill>
                    <a:srgbClr val="00B0F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指定字段添加数据：</a:t>
                </a:r>
                <a:r>
                  <a:rPr lang="en-US" altLang="zh-CN" sz="13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insert into 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表名 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字段名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字段名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2)  </a:t>
                </a:r>
                <a:r>
                  <a:rPr lang="en-US" altLang="zh-CN" sz="13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values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(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2);</a:t>
                </a: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全部字段添加数据：</a:t>
                </a:r>
                <a:r>
                  <a:rPr lang="en-US" altLang="zh-CN" sz="13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insert into 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表名 </a:t>
                </a:r>
                <a:r>
                  <a:rPr lang="en-US" altLang="zh-CN" sz="13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values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(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2, ...);</a:t>
                </a: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批量添加数据（指定字段）：</a:t>
                </a:r>
                <a:r>
                  <a:rPr lang="en-US" altLang="zh-CN" sz="13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insert into 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表名 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(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字段名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字段名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2)  </a:t>
                </a:r>
                <a:r>
                  <a:rPr lang="en-US" altLang="zh-CN" sz="1300">
                    <a:solidFill>
                      <a:srgbClr val="19C3FF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values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(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2), (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2);</a:t>
                </a:r>
              </a:p>
              <a:p>
                <a:pPr marL="285750" indent="-285750" defTabSz="540000" eaLnBrk="0" fontAlgn="base" hangingPunct="0">
                  <a:lnSpc>
                    <a:spcPct val="20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l"/>
                </a:pPr>
                <a:r>
                  <a:rPr lang="zh-CN" altLang="en-US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批量添加数据（全部字段）：</a:t>
                </a:r>
                <a:r>
                  <a:rPr kumimoji="0" lang="en-US" altLang="zh-CN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insert into </a:t>
                </a:r>
                <a:r>
                  <a: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表名 </a:t>
                </a:r>
                <a:r>
                  <a:rPr kumimoji="0" lang="en-US" altLang="zh-CN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19C3F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values</a:t>
                </a:r>
                <a:r>
                  <a:rPr kumimoji="0" lang="en-US" altLang="zh-CN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(</a:t>
                </a:r>
                <a:r>
                  <a: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kumimoji="0" lang="en-US" altLang="zh-CN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kumimoji="0" lang="en-US" altLang="zh-CN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2, ...), (</a:t>
                </a:r>
                <a:r>
                  <a: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kumimoji="0" lang="en-US" altLang="zh-CN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1, </a:t>
                </a:r>
                <a:r>
                  <a: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值</a:t>
                </a:r>
                <a:r>
                  <a:rPr kumimoji="0" lang="en-US" altLang="zh-CN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2, ...);</a:t>
                </a:r>
                <a:endParaRPr kumimoji="0" lang="zh-CN" altLang="zh-CN" sz="13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5" name="矩形: 对角圆角 24">
                <a:extLst>
                  <a:ext uri="{FF2B5EF4-FFF2-40B4-BE49-F238E27FC236}">
                    <a16:creationId xmlns:a16="http://schemas.microsoft.com/office/drawing/2014/main" id="{331DBA39-8D11-2161-FC1D-518E8DF5A31A}"/>
                  </a:ext>
                </a:extLst>
              </p:cNvPr>
              <p:cNvSpPr/>
              <p:nvPr/>
            </p:nvSpPr>
            <p:spPr>
              <a:xfrm>
                <a:off x="1262356" y="1777259"/>
                <a:ext cx="1504224" cy="616925"/>
              </a:xfrm>
              <a:prstGeom prst="round2DiagRect">
                <a:avLst>
                  <a:gd name="adj1" fmla="val 27986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lang="en-US" altLang="zh-CN" sz="16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insert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语法</a:t>
                </a:r>
                <a:endParaRPr lang="en-US" altLang="zh-CN" sz="1600" b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22" name="Shape 2394">
              <a:extLst>
                <a:ext uri="{FF2B5EF4-FFF2-40B4-BE49-F238E27FC236}">
                  <a16:creationId xmlns:a16="http://schemas.microsoft.com/office/drawing/2014/main" id="{ADCEF684-4035-6AB7-9AE5-5057E809ACAF}"/>
                </a:ext>
              </a:extLst>
            </p:cNvPr>
            <p:cNvSpPr/>
            <p:nvPr/>
          </p:nvSpPr>
          <p:spPr>
            <a:xfrm>
              <a:off x="1163817" y="4030774"/>
              <a:ext cx="225877" cy="225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solidFill>
              <a:schemeClr val="bg1"/>
            </a:solidFill>
            <a:ln w="635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76FF61C9-F63F-E6AC-D4FC-057FA33F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556" y="1057160"/>
            <a:ext cx="3502682" cy="365383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4615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AEE4BA-3E19-FBEF-4A10-6CE394EF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什么是数据库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5" name="!!文本占位符 4">
            <a:extLst>
              <a:ext uri="{FF2B5EF4-FFF2-40B4-BE49-F238E27FC236}">
                <a16:creationId xmlns:a16="http://schemas.microsoft.com/office/drawing/2014/main" id="{BBB14984-B5FA-3559-D788-E587C4E9D0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数据库：</a:t>
            </a:r>
            <a:r>
              <a:rPr lang="en-US" altLang="zh-CN">
                <a:solidFill>
                  <a:srgbClr val="C00000"/>
                </a:solidFill>
              </a:rPr>
              <a:t>D</a:t>
            </a:r>
            <a:r>
              <a:rPr lang="en-US" altLang="zh-CN"/>
              <a:t>ata</a:t>
            </a:r>
            <a:r>
              <a:rPr lang="en-US" altLang="zh-CN">
                <a:solidFill>
                  <a:srgbClr val="C00000"/>
                </a:solidFill>
              </a:rPr>
              <a:t>B</a:t>
            </a:r>
            <a:r>
              <a:rPr lang="en-US" altLang="zh-CN"/>
              <a:t>ase</a:t>
            </a:r>
            <a:r>
              <a:rPr lang="zh-CN" altLang="en-US"/>
              <a:t>（</a:t>
            </a:r>
            <a:r>
              <a:rPr lang="en-US" altLang="zh-CN"/>
              <a:t>DB</a:t>
            </a:r>
            <a:r>
              <a:rPr lang="zh-CN" altLang="en-US"/>
              <a:t>），是存储和管理数据的仓库。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73F958-AD54-6A2D-D636-6B1E6F752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31" y="2164971"/>
            <a:ext cx="4163699" cy="2104726"/>
          </a:xfrm>
          <a:prstGeom prst="roundRect">
            <a:avLst>
              <a:gd name="adj" fmla="val 2463"/>
            </a:avLst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</p:pic>
      <p:sp>
        <p:nvSpPr>
          <p:cNvPr id="12" name="流程图: 磁盘 11">
            <a:extLst>
              <a:ext uri="{FF2B5EF4-FFF2-40B4-BE49-F238E27FC236}">
                <a16:creationId xmlns:a16="http://schemas.microsoft.com/office/drawing/2014/main" id="{B9C5C020-76AA-C64E-AE53-0D4439043377}"/>
              </a:ext>
            </a:extLst>
          </p:cNvPr>
          <p:cNvSpPr/>
          <p:nvPr/>
        </p:nvSpPr>
        <p:spPr>
          <a:xfrm>
            <a:off x="10096217" y="4347521"/>
            <a:ext cx="1099038" cy="517190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流程图: 数据库">
            <a:extLst>
              <a:ext uri="{FF2B5EF4-FFF2-40B4-BE49-F238E27FC236}">
                <a16:creationId xmlns:a16="http://schemas.microsoft.com/office/drawing/2014/main" id="{060B55CB-0AE2-BD5A-9E47-4B2A762A0D70}"/>
              </a:ext>
            </a:extLst>
          </p:cNvPr>
          <p:cNvSpPr/>
          <p:nvPr/>
        </p:nvSpPr>
        <p:spPr>
          <a:xfrm>
            <a:off x="10096217" y="4004115"/>
            <a:ext cx="1099038" cy="517190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</a:t>
            </a:r>
          </a:p>
        </p:txBody>
      </p:sp>
      <p:sp>
        <p:nvSpPr>
          <p:cNvPr id="10" name="流程图: 磁盘 9">
            <a:extLst>
              <a:ext uri="{FF2B5EF4-FFF2-40B4-BE49-F238E27FC236}">
                <a16:creationId xmlns:a16="http://schemas.microsoft.com/office/drawing/2014/main" id="{57E88E5C-D30D-CEC6-09B4-F8DB68C9E4C8}"/>
              </a:ext>
            </a:extLst>
          </p:cNvPr>
          <p:cNvSpPr/>
          <p:nvPr/>
        </p:nvSpPr>
        <p:spPr>
          <a:xfrm>
            <a:off x="10096217" y="3657600"/>
            <a:ext cx="1099038" cy="517190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箭头: 虚尾 12">
            <a:extLst>
              <a:ext uri="{FF2B5EF4-FFF2-40B4-BE49-F238E27FC236}">
                <a16:creationId xmlns:a16="http://schemas.microsoft.com/office/drawing/2014/main" id="{62FA9F8F-D210-217D-07AE-4575CAFA94DC}"/>
              </a:ext>
            </a:extLst>
          </p:cNvPr>
          <p:cNvSpPr/>
          <p:nvPr/>
        </p:nvSpPr>
        <p:spPr>
          <a:xfrm rot="10800000">
            <a:off x="8304891" y="4096440"/>
            <a:ext cx="1573822" cy="346514"/>
          </a:xfrm>
          <a:prstGeom prst="stripedRightArrow">
            <a:avLst>
              <a:gd name="adj1" fmla="val 50000"/>
              <a:gd name="adj2" fmla="val 179529"/>
            </a:avLst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6F0B5C8-772C-E1AA-1491-7DD47167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31" y="4587219"/>
            <a:ext cx="4163699" cy="2104726"/>
          </a:xfrm>
          <a:prstGeom prst="roundRect">
            <a:avLst>
              <a:gd name="adj" fmla="val 2981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  <a:prstDash val="lgDash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1655BC9-9684-3C70-1F9E-8AA2AD011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918" y="2629100"/>
            <a:ext cx="5824178" cy="3436841"/>
          </a:xfrm>
          <a:prstGeom prst="roundRect">
            <a:avLst>
              <a:gd name="adj" fmla="val 172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6FC2BD-D813-43B6-98E8-70230EF56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644" y="2164971"/>
            <a:ext cx="2587656" cy="4526974"/>
          </a:xfrm>
          <a:prstGeom prst="roundRect">
            <a:avLst>
              <a:gd name="adj" fmla="val 2601"/>
            </a:avLst>
          </a:prstGeom>
          <a:ln w="6350">
            <a:solidFill>
              <a:schemeClr val="bg1">
                <a:lumMod val="65000"/>
              </a:schemeClr>
            </a:solidFill>
            <a:prstDash val="lgDash"/>
          </a:ln>
        </p:spPr>
      </p:pic>
    </p:spTree>
    <p:extLst>
      <p:ext uri="{BB962C8B-B14F-4D97-AF65-F5344CB8AC3E}">
        <p14:creationId xmlns:p14="http://schemas.microsoft.com/office/powerpoint/2010/main" val="1000482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07805E1-93B6-C50B-9C4A-4C8F77B0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DML</a:t>
            </a:r>
            <a:r>
              <a:rPr lang="zh-CN" altLang="en-US"/>
              <a:t>（</a:t>
            </a:r>
            <a:r>
              <a:rPr lang="en-US" altLang="zh-CN"/>
              <a:t>UPDATE</a:t>
            </a:r>
            <a:r>
              <a:rPr lang="zh-CN" altLang="en-US"/>
              <a:t>）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DCA84D3-CBF2-98A2-A87A-ABB2A6D76CFA}"/>
              </a:ext>
            </a:extLst>
          </p:cNvPr>
          <p:cNvGrpSpPr/>
          <p:nvPr/>
        </p:nvGrpSpPr>
        <p:grpSpPr>
          <a:xfrm>
            <a:off x="816154" y="5549958"/>
            <a:ext cx="10533198" cy="943161"/>
            <a:chOff x="1048333" y="5599087"/>
            <a:chExt cx="10518914" cy="943161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8B2AD0E-D190-0484-C356-18AA1C24632E}"/>
                </a:ext>
              </a:extLst>
            </p:cNvPr>
            <p:cNvSpPr txBox="1"/>
            <p:nvPr/>
          </p:nvSpPr>
          <p:spPr>
            <a:xfrm>
              <a:off x="1357990" y="5934792"/>
              <a:ext cx="9834618" cy="3852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342900" lvl="1" indent="-34290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修改语句的条件可以有，也可以没有，如果没有条件，则会修改整张表的所有数据。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BDCEFC4-5189-E5A0-EE07-1EFF83978A42}"/>
                </a:ext>
              </a:extLst>
            </p:cNvPr>
            <p:cNvGrpSpPr/>
            <p:nvPr/>
          </p:nvGrpSpPr>
          <p:grpSpPr>
            <a:xfrm>
              <a:off x="1048333" y="5599087"/>
              <a:ext cx="10518914" cy="943161"/>
              <a:chOff x="1097275" y="5693357"/>
              <a:chExt cx="10468165" cy="943161"/>
            </a:xfrm>
          </p:grpSpPr>
          <p:sp>
            <p:nvSpPr>
              <p:cNvPr id="8" name="三角形 9">
                <a:extLst>
                  <a:ext uri="{FF2B5EF4-FFF2-40B4-BE49-F238E27FC236}">
                    <a16:creationId xmlns:a16="http://schemas.microsoft.com/office/drawing/2014/main" id="{A09E09A7-85CA-68BC-11E1-1EE0DD8B9D96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1458215-31C4-F1A6-8EF2-338D6544D62A}"/>
                  </a:ext>
                </a:extLst>
              </p:cNvPr>
              <p:cNvSpPr/>
              <p:nvPr/>
            </p:nvSpPr>
            <p:spPr>
              <a:xfrm>
                <a:off x="1197203" y="5693357"/>
                <a:ext cx="10368237" cy="943161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7C51F2F-12F6-447F-171F-863CAD068F06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AD2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9206B85-2DEE-228E-1546-385D4585DFDD}"/>
              </a:ext>
            </a:extLst>
          </p:cNvPr>
          <p:cNvGrpSpPr/>
          <p:nvPr/>
        </p:nvGrpSpPr>
        <p:grpSpPr>
          <a:xfrm>
            <a:off x="816154" y="1855014"/>
            <a:ext cx="10533198" cy="1505306"/>
            <a:chOff x="1004678" y="1770170"/>
            <a:chExt cx="10456207" cy="1505306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0833ACAA-78FE-D6A4-3DAA-B2DF2DE89EBA}"/>
                </a:ext>
              </a:extLst>
            </p:cNvPr>
            <p:cNvSpPr/>
            <p:nvPr/>
          </p:nvSpPr>
          <p:spPr>
            <a:xfrm>
              <a:off x="1004678" y="1770170"/>
              <a:ext cx="10456207" cy="1505306"/>
            </a:xfrm>
            <a:prstGeom prst="roundRect">
              <a:avLst>
                <a:gd name="adj" fmla="val 6744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lvl="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</a:pPr>
              <a:endParaRPr lang="en-US" altLang="zh-CN" sz="13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lvl="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</a:pPr>
              <a:endPara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indent="-28575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3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修改数据：</a:t>
              </a:r>
              <a:r>
                <a:rPr lang="en-US" altLang="zh-CN" sz="1300">
                  <a:solidFill>
                    <a:srgbClr val="19C3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update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</a:t>
              </a: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  </a:t>
              </a:r>
              <a:r>
                <a:rPr lang="en-US" altLang="zh-CN" sz="1300">
                  <a:solidFill>
                    <a:srgbClr val="19C3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set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</a:t>
              </a: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字段名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 = </a:t>
              </a: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值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1 , </a:t>
              </a: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字段名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 = </a:t>
              </a: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值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 , .... [ </a:t>
              </a:r>
              <a:r>
                <a:rPr lang="en-US" altLang="zh-CN" sz="1300">
                  <a:solidFill>
                    <a:srgbClr val="19C3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where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</a:t>
              </a: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条件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] ;</a:t>
              </a:r>
              <a:endPara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lvl="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</a:pPr>
              <a:endPara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31C44D-2820-C4CC-D537-F25A8F4EE1BF}"/>
                </a:ext>
              </a:extLst>
            </p:cNvPr>
            <p:cNvGrpSpPr/>
            <p:nvPr/>
          </p:nvGrpSpPr>
          <p:grpSpPr>
            <a:xfrm>
              <a:off x="1004678" y="1770170"/>
              <a:ext cx="1642331" cy="458646"/>
              <a:chOff x="790158" y="2313130"/>
              <a:chExt cx="1737535" cy="458646"/>
            </a:xfrm>
          </p:grpSpPr>
          <p:sp>
            <p:nvSpPr>
              <p:cNvPr id="14" name="矩形: 对角圆角 13">
                <a:extLst>
                  <a:ext uri="{FF2B5EF4-FFF2-40B4-BE49-F238E27FC236}">
                    <a16:creationId xmlns:a16="http://schemas.microsoft.com/office/drawing/2014/main" id="{E2E2A646-789D-B85E-4905-7C98A8CBD572}"/>
                  </a:ext>
                </a:extLst>
              </p:cNvPr>
              <p:cNvSpPr/>
              <p:nvPr/>
            </p:nvSpPr>
            <p:spPr>
              <a:xfrm>
                <a:off x="790158" y="2313130"/>
                <a:ext cx="1737535" cy="458646"/>
              </a:xfrm>
              <a:prstGeom prst="round2DiagRect">
                <a:avLst>
                  <a:gd name="adj1" fmla="val 27986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lang="en-US" altLang="zh-CN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update</a:t>
                </a: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语法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6" name="Shape 2393">
                <a:extLst>
                  <a:ext uri="{FF2B5EF4-FFF2-40B4-BE49-F238E27FC236}">
                    <a16:creationId xmlns:a16="http://schemas.microsoft.com/office/drawing/2014/main" id="{FF937E70-F41A-9CE3-5F8C-3F1C6CD2B0E9}"/>
                  </a:ext>
                </a:extLst>
              </p:cNvPr>
              <p:cNvSpPr/>
              <p:nvPr/>
            </p:nvSpPr>
            <p:spPr>
              <a:xfrm>
                <a:off x="957875" y="2423258"/>
                <a:ext cx="245206" cy="2452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09" y="7364"/>
                    </a:moveTo>
                    <a:cubicBezTo>
                      <a:pt x="20838" y="7364"/>
                      <a:pt x="20618" y="7584"/>
                      <a:pt x="20618" y="7855"/>
                    </a:cubicBezTo>
                    <a:lnTo>
                      <a:pt x="20618" y="18655"/>
                    </a:lnTo>
                    <a:cubicBezTo>
                      <a:pt x="20618" y="19739"/>
                      <a:pt x="19739" y="20618"/>
                      <a:pt x="18655" y="20618"/>
                    </a:cubicBezTo>
                    <a:lnTo>
                      <a:pt x="2945" y="20618"/>
                    </a:lnTo>
                    <a:cubicBezTo>
                      <a:pt x="1861" y="20618"/>
                      <a:pt x="982" y="19739"/>
                      <a:pt x="982" y="18655"/>
                    </a:cubicBezTo>
                    <a:lnTo>
                      <a:pt x="982" y="2945"/>
                    </a:lnTo>
                    <a:cubicBezTo>
                      <a:pt x="982" y="1861"/>
                      <a:pt x="1861" y="982"/>
                      <a:pt x="2945" y="982"/>
                    </a:cubicBezTo>
                    <a:lnTo>
                      <a:pt x="13745" y="982"/>
                    </a:lnTo>
                    <a:cubicBezTo>
                      <a:pt x="14017" y="982"/>
                      <a:pt x="14236" y="762"/>
                      <a:pt x="14236" y="491"/>
                    </a:cubicBezTo>
                    <a:cubicBezTo>
                      <a:pt x="14236" y="220"/>
                      <a:pt x="14017" y="0"/>
                      <a:pt x="13745" y="0"/>
                    </a:cubicBezTo>
                    <a:lnTo>
                      <a:pt x="2945" y="0"/>
                    </a:lnTo>
                    <a:cubicBezTo>
                      <a:pt x="1318" y="0"/>
                      <a:pt x="0" y="1319"/>
                      <a:pt x="0" y="2945"/>
                    </a:cubicBezTo>
                    <a:lnTo>
                      <a:pt x="0" y="18655"/>
                    </a:lnTo>
                    <a:cubicBezTo>
                      <a:pt x="0" y="20282"/>
                      <a:pt x="1318" y="21600"/>
                      <a:pt x="2945" y="21600"/>
                    </a:cubicBezTo>
                    <a:lnTo>
                      <a:pt x="18655" y="21600"/>
                    </a:lnTo>
                    <a:cubicBezTo>
                      <a:pt x="20282" y="21600"/>
                      <a:pt x="21600" y="20282"/>
                      <a:pt x="21600" y="18655"/>
                    </a:cubicBezTo>
                    <a:lnTo>
                      <a:pt x="21600" y="7855"/>
                    </a:lnTo>
                    <a:cubicBezTo>
                      <a:pt x="21600" y="7584"/>
                      <a:pt x="21380" y="7364"/>
                      <a:pt x="21109" y="7364"/>
                    </a:cubicBezTo>
                    <a:moveTo>
                      <a:pt x="7006" y="12764"/>
                    </a:moveTo>
                    <a:lnTo>
                      <a:pt x="8836" y="12764"/>
                    </a:lnTo>
                    <a:lnTo>
                      <a:pt x="8836" y="14594"/>
                    </a:lnTo>
                    <a:lnTo>
                      <a:pt x="6627" y="14973"/>
                    </a:lnTo>
                    <a:cubicBezTo>
                      <a:pt x="6627" y="14973"/>
                      <a:pt x="7006" y="12764"/>
                      <a:pt x="7006" y="12764"/>
                    </a:cubicBezTo>
                    <a:close/>
                    <a:moveTo>
                      <a:pt x="16775" y="2742"/>
                    </a:moveTo>
                    <a:lnTo>
                      <a:pt x="18858" y="4825"/>
                    </a:lnTo>
                    <a:lnTo>
                      <a:pt x="9818" y="13865"/>
                    </a:lnTo>
                    <a:lnTo>
                      <a:pt x="9818" y="11782"/>
                    </a:lnTo>
                    <a:lnTo>
                      <a:pt x="7736" y="11782"/>
                    </a:lnTo>
                    <a:cubicBezTo>
                      <a:pt x="7736" y="11782"/>
                      <a:pt x="16775" y="2742"/>
                      <a:pt x="16775" y="2742"/>
                    </a:cubicBezTo>
                    <a:close/>
                    <a:moveTo>
                      <a:pt x="18104" y="1414"/>
                    </a:moveTo>
                    <a:cubicBezTo>
                      <a:pt x="18371" y="1147"/>
                      <a:pt x="18739" y="982"/>
                      <a:pt x="19145" y="982"/>
                    </a:cubicBezTo>
                    <a:cubicBezTo>
                      <a:pt x="19959" y="982"/>
                      <a:pt x="20618" y="1642"/>
                      <a:pt x="20618" y="2455"/>
                    </a:cubicBezTo>
                    <a:cubicBezTo>
                      <a:pt x="20618" y="2861"/>
                      <a:pt x="20453" y="3230"/>
                      <a:pt x="20187" y="3496"/>
                    </a:cubicBezTo>
                    <a:lnTo>
                      <a:pt x="19552" y="4131"/>
                    </a:lnTo>
                    <a:lnTo>
                      <a:pt x="17469" y="2048"/>
                    </a:lnTo>
                    <a:cubicBezTo>
                      <a:pt x="17469" y="2048"/>
                      <a:pt x="18104" y="1414"/>
                      <a:pt x="18104" y="1414"/>
                    </a:cubicBezTo>
                    <a:close/>
                    <a:moveTo>
                      <a:pt x="5400" y="16200"/>
                    </a:moveTo>
                    <a:lnTo>
                      <a:pt x="9590" y="15481"/>
                    </a:lnTo>
                    <a:lnTo>
                      <a:pt x="20881" y="4190"/>
                    </a:lnTo>
                    <a:cubicBezTo>
                      <a:pt x="21325" y="3746"/>
                      <a:pt x="21600" y="3133"/>
                      <a:pt x="21600" y="2455"/>
                    </a:cubicBezTo>
                    <a:cubicBezTo>
                      <a:pt x="21600" y="1099"/>
                      <a:pt x="20501" y="0"/>
                      <a:pt x="19145" y="0"/>
                    </a:cubicBezTo>
                    <a:cubicBezTo>
                      <a:pt x="18468" y="0"/>
                      <a:pt x="17854" y="275"/>
                      <a:pt x="17410" y="719"/>
                    </a:cubicBezTo>
                    <a:lnTo>
                      <a:pt x="6119" y="12010"/>
                    </a:lnTo>
                    <a:cubicBezTo>
                      <a:pt x="6119" y="12010"/>
                      <a:pt x="5400" y="16200"/>
                      <a:pt x="5400" y="1620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19047" tIns="19047" rIns="19047" bIns="19047" anchor="ctr"/>
              <a:lstStyle/>
              <a:p>
                <a:pPr algn="ctr" defTabSz="228519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62" noProof="1">
                  <a:solidFill>
                    <a:srgbClr val="F4B246"/>
                  </a:solidFill>
                  <a:latin typeface="+mn-ea"/>
                  <a:cs typeface="Arial" panose="020B0604020202020204"/>
                </a:endParaRPr>
              </a:p>
            </p:txBody>
          </p:sp>
        </p:grp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E80D60BE-D587-D0E5-040E-90F976B2B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87" y="803031"/>
            <a:ext cx="3846635" cy="4121394"/>
          </a:xfrm>
          <a:prstGeom prst="rect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7308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07805E1-93B6-C50B-9C4A-4C8F77B0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DML</a:t>
            </a:r>
            <a:r>
              <a:rPr lang="zh-CN" altLang="en-US"/>
              <a:t>（</a:t>
            </a:r>
            <a:r>
              <a:rPr lang="en-US" altLang="zh-CN"/>
              <a:t>DELETE</a:t>
            </a:r>
            <a:r>
              <a:rPr lang="zh-CN" altLang="en-US"/>
              <a:t>）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4863449-F34E-9FE8-D2B4-5CA58A61C3BE}"/>
              </a:ext>
            </a:extLst>
          </p:cNvPr>
          <p:cNvGrpSpPr/>
          <p:nvPr/>
        </p:nvGrpSpPr>
        <p:grpSpPr>
          <a:xfrm>
            <a:off x="829401" y="5183613"/>
            <a:ext cx="10533198" cy="1347606"/>
            <a:chOff x="1048333" y="5599087"/>
            <a:chExt cx="10518914" cy="1347606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8173DE0-22AC-5444-23FE-9CBC0AD806A5}"/>
                </a:ext>
              </a:extLst>
            </p:cNvPr>
            <p:cNvSpPr txBox="1"/>
            <p:nvPr/>
          </p:nvSpPr>
          <p:spPr>
            <a:xfrm>
              <a:off x="1357990" y="5934792"/>
              <a:ext cx="9834618" cy="8903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57150" lvl="1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DELETE 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语句的条件可以有，也可以没有，如果没有条件，则会删除整张表的所有数据。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57150" lvl="1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DELETE 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语句不能删除某一个字段的值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如果要操作，可以使用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UPDATE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，将该字段的值置为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NULL)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441729F-1FC8-BA68-6C4C-29CB9AC4A170}"/>
                </a:ext>
              </a:extLst>
            </p:cNvPr>
            <p:cNvGrpSpPr/>
            <p:nvPr/>
          </p:nvGrpSpPr>
          <p:grpSpPr>
            <a:xfrm>
              <a:off x="1048333" y="5599087"/>
              <a:ext cx="10518914" cy="1347606"/>
              <a:chOff x="1097275" y="5693357"/>
              <a:chExt cx="10468165" cy="1347606"/>
            </a:xfrm>
          </p:grpSpPr>
          <p:sp>
            <p:nvSpPr>
              <p:cNvPr id="8" name="三角形 9">
                <a:extLst>
                  <a:ext uri="{FF2B5EF4-FFF2-40B4-BE49-F238E27FC236}">
                    <a16:creationId xmlns:a16="http://schemas.microsoft.com/office/drawing/2014/main" id="{115AE1DE-14F9-0D37-CDC7-05269A82D70A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3DD3067-9B37-7B1F-6256-58865A040489}"/>
                  </a:ext>
                </a:extLst>
              </p:cNvPr>
              <p:cNvSpPr/>
              <p:nvPr/>
            </p:nvSpPr>
            <p:spPr>
              <a:xfrm>
                <a:off x="1197203" y="5693357"/>
                <a:ext cx="10368237" cy="1347606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2B79255-F65D-E059-6531-1B974DCF9AF6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AD2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056FEEA-D411-4D86-358E-F10AA5164305}"/>
              </a:ext>
            </a:extLst>
          </p:cNvPr>
          <p:cNvGrpSpPr/>
          <p:nvPr/>
        </p:nvGrpSpPr>
        <p:grpSpPr>
          <a:xfrm>
            <a:off x="816154" y="1855014"/>
            <a:ext cx="10533198" cy="1505306"/>
            <a:chOff x="1004678" y="1770170"/>
            <a:chExt cx="10456207" cy="1505306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117336A2-6A33-B625-43F4-F18E57CEA69F}"/>
                </a:ext>
              </a:extLst>
            </p:cNvPr>
            <p:cNvSpPr/>
            <p:nvPr/>
          </p:nvSpPr>
          <p:spPr>
            <a:xfrm>
              <a:off x="1004678" y="1770170"/>
              <a:ext cx="10456207" cy="1505306"/>
            </a:xfrm>
            <a:prstGeom prst="roundRect">
              <a:avLst>
                <a:gd name="adj" fmla="val 6744"/>
              </a:avLst>
            </a:prstGeom>
            <a:solidFill>
              <a:srgbClr val="FFFFE4"/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txBody>
            <a:bodyPr wrap="square" tIns="0">
              <a:spAutoFit/>
            </a:bodyPr>
            <a:lstStyle/>
            <a:p>
              <a:pPr lvl="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</a:pPr>
              <a:endParaRPr lang="en-US" altLang="zh-CN" sz="13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lvl="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</a:pPr>
              <a:endPara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marL="285750" indent="-28575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</a:pPr>
              <a:r>
                <a:rPr lang="zh-CN" altLang="en-US" sz="13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删除数据：</a:t>
              </a:r>
              <a:r>
                <a:rPr lang="en-US" altLang="zh-CN" sz="1300">
                  <a:solidFill>
                    <a:srgbClr val="19C3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delete  from  </a:t>
              </a: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表名  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[ </a:t>
              </a:r>
              <a:r>
                <a:rPr lang="en-US" altLang="zh-CN" sz="1300">
                  <a:solidFill>
                    <a:srgbClr val="19C3F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where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</a:t>
              </a:r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条件</a:t>
              </a:r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];</a:t>
              </a:r>
              <a:endPara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lvl="0" defTabSz="540000" eaLnBrk="0" fontAlgn="base" hangingPunct="0">
                <a:lnSpc>
                  <a:spcPct val="150000"/>
                </a:lnSpc>
                <a:spcBef>
                  <a:spcPts val="600"/>
                </a:spcBef>
                <a:spcAft>
                  <a:spcPct val="0"/>
                </a:spcAft>
              </a:pPr>
              <a:endParaRPr lang="en-US" altLang="zh-CN" sz="13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6" name="矩形: 对角圆角 25">
              <a:extLst>
                <a:ext uri="{FF2B5EF4-FFF2-40B4-BE49-F238E27FC236}">
                  <a16:creationId xmlns:a16="http://schemas.microsoft.com/office/drawing/2014/main" id="{362B62BB-BF8B-8F48-A41A-79284530B8F1}"/>
                </a:ext>
              </a:extLst>
            </p:cNvPr>
            <p:cNvSpPr/>
            <p:nvPr/>
          </p:nvSpPr>
          <p:spPr>
            <a:xfrm>
              <a:off x="1004678" y="1770170"/>
              <a:ext cx="1642331" cy="458646"/>
            </a:xfrm>
            <a:prstGeom prst="round2DiagRect">
              <a:avLst>
                <a:gd name="adj1" fmla="val 27986"/>
                <a:gd name="adj2" fmla="val 0"/>
              </a:avLst>
            </a:prstGeom>
            <a:solidFill>
              <a:srgbClr val="C00000"/>
            </a:solidFill>
            <a:ln w="63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36000" bIns="72000" rtlCol="0" anchor="ctr"/>
            <a:lstStyle/>
            <a:p>
              <a:pPr defTabSz="360000">
                <a:lnSpc>
                  <a:spcPct val="15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</a:t>
              </a:r>
              <a:r>
                <a: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delete</a:t>
              </a:r>
              <a:r>
                <a:rPr lang="zh-CN" altLang="en-US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语法</a:t>
              </a:r>
              <a:endParaRPr lang="en-US" altLang="zh-CN" sz="16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9" name="Shape 2469">
            <a:extLst>
              <a:ext uri="{FF2B5EF4-FFF2-40B4-BE49-F238E27FC236}">
                <a16:creationId xmlns:a16="http://schemas.microsoft.com/office/drawing/2014/main" id="{CB76D16F-A394-6A2B-C294-257A05F4C5D9}"/>
              </a:ext>
            </a:extLst>
          </p:cNvPr>
          <p:cNvSpPr/>
          <p:nvPr/>
        </p:nvSpPr>
        <p:spPr>
          <a:xfrm>
            <a:off x="989096" y="1974281"/>
            <a:ext cx="198137" cy="24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9047" tIns="19047" rIns="19047" bIns="19047" anchor="ctr"/>
          <a:lstStyle/>
          <a:p>
            <a:pPr algn="ctr" defTabSz="228519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62" noProof="1">
              <a:solidFill>
                <a:srgbClr val="F4B246"/>
              </a:solidFill>
              <a:latin typeface="+mn-ea"/>
              <a:cs typeface="Arial" panose="020B0604020202020204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35D96169-C8D6-5C5F-CF64-0C43CDAE9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01" y="3523942"/>
            <a:ext cx="8074452" cy="158975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1192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A0643A4-9783-8BE9-B944-D26144EB2C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3" y="1463039"/>
            <a:ext cx="6285829" cy="3478237"/>
          </a:xfrm>
        </p:spPr>
        <p:txBody>
          <a:bodyPr/>
          <a:lstStyle/>
          <a:p>
            <a:r>
              <a:rPr lang="zh-CN" altLang="en-US"/>
              <a:t>添加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修改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删除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FF1FBDE-4BD5-379D-ECB8-54C30A1E1D66}"/>
              </a:ext>
            </a:extLst>
          </p:cNvPr>
          <p:cNvSpPr/>
          <p:nvPr/>
        </p:nvSpPr>
        <p:spPr>
          <a:xfrm>
            <a:off x="5555160" y="2375780"/>
            <a:ext cx="5857255" cy="375210"/>
          </a:xfrm>
          <a:prstGeom prst="roundRect">
            <a:avLst>
              <a:gd name="adj" fmla="val 17816"/>
            </a:avLst>
          </a:prstGeom>
          <a:solidFill>
            <a:srgbClr val="FFFFE4"/>
          </a:solidFill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square" tIns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insert  into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表名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字段列表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values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(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字段值列表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348770A-5022-3156-DBDE-D2F95B070F14}"/>
              </a:ext>
            </a:extLst>
          </p:cNvPr>
          <p:cNvSpPr/>
          <p:nvPr/>
        </p:nvSpPr>
        <p:spPr>
          <a:xfrm>
            <a:off x="5555159" y="3564048"/>
            <a:ext cx="5857255" cy="375210"/>
          </a:xfrm>
          <a:prstGeom prst="roundRect">
            <a:avLst>
              <a:gd name="adj" fmla="val 17816"/>
            </a:avLst>
          </a:prstGeom>
          <a:solidFill>
            <a:srgbClr val="FFFFE4"/>
          </a:solidFill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square" tIns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update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表名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set 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字段名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字段值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字段名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字段值 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 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where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]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B7A23D4-CFA5-A6ED-BCCE-90E43F47660E}"/>
              </a:ext>
            </a:extLst>
          </p:cNvPr>
          <p:cNvSpPr/>
          <p:nvPr/>
        </p:nvSpPr>
        <p:spPr>
          <a:xfrm>
            <a:off x="5555158" y="4752316"/>
            <a:ext cx="5857255" cy="375210"/>
          </a:xfrm>
          <a:prstGeom prst="roundRect">
            <a:avLst>
              <a:gd name="adj" fmla="val 17816"/>
            </a:avLst>
          </a:prstGeom>
          <a:solidFill>
            <a:srgbClr val="FFFFE4"/>
          </a:solidFill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square" tIns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delete  from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表名  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 </a:t>
            </a:r>
            <a:r>
              <a:rPr lang="en-US" altLang="zh-CN" sz="1400">
                <a:solidFill>
                  <a:srgbClr val="19C3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where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]</a:t>
            </a:r>
            <a:endParaRPr lang="zh-CN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2608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AEE4BA-3E19-FBEF-4A10-6CE394EF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什么是数据库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5" name="!!文本占位符 4">
            <a:extLst>
              <a:ext uri="{FF2B5EF4-FFF2-40B4-BE49-F238E27FC236}">
                <a16:creationId xmlns:a16="http://schemas.microsoft.com/office/drawing/2014/main" id="{BBB14984-B5FA-3559-D788-E587C4E9D0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892865" cy="51719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数据库：</a:t>
            </a:r>
            <a:r>
              <a:rPr lang="en-US" altLang="zh-CN">
                <a:solidFill>
                  <a:srgbClr val="C00000"/>
                </a:solidFill>
              </a:rPr>
              <a:t>D</a:t>
            </a:r>
            <a:r>
              <a:rPr lang="en-US" altLang="zh-CN"/>
              <a:t>ata</a:t>
            </a:r>
            <a:r>
              <a:rPr lang="en-US" altLang="zh-CN">
                <a:solidFill>
                  <a:srgbClr val="C00000"/>
                </a:solidFill>
              </a:rPr>
              <a:t>B</a:t>
            </a:r>
            <a:r>
              <a:rPr lang="en-US" altLang="zh-CN"/>
              <a:t>ase</a:t>
            </a:r>
            <a:r>
              <a:rPr lang="zh-CN" altLang="en-US"/>
              <a:t>（</a:t>
            </a:r>
            <a:r>
              <a:rPr lang="en-US" altLang="zh-CN"/>
              <a:t>DB</a:t>
            </a:r>
            <a:r>
              <a:rPr lang="zh-CN" altLang="en-US"/>
              <a:t>），是存储和管理数据的仓库。</a:t>
            </a:r>
          </a:p>
        </p:txBody>
      </p:sp>
      <p:sp>
        <p:nvSpPr>
          <p:cNvPr id="12" name="流程图: 磁盘 11">
            <a:extLst>
              <a:ext uri="{FF2B5EF4-FFF2-40B4-BE49-F238E27FC236}">
                <a16:creationId xmlns:a16="http://schemas.microsoft.com/office/drawing/2014/main" id="{B9C5C020-76AA-C64E-AE53-0D4439043377}"/>
              </a:ext>
            </a:extLst>
          </p:cNvPr>
          <p:cNvSpPr/>
          <p:nvPr/>
        </p:nvSpPr>
        <p:spPr>
          <a:xfrm>
            <a:off x="8016237" y="3893429"/>
            <a:ext cx="1099038" cy="517190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流程图: 数据库">
            <a:extLst>
              <a:ext uri="{FF2B5EF4-FFF2-40B4-BE49-F238E27FC236}">
                <a16:creationId xmlns:a16="http://schemas.microsoft.com/office/drawing/2014/main" id="{060B55CB-0AE2-BD5A-9E47-4B2A762A0D70}"/>
              </a:ext>
            </a:extLst>
          </p:cNvPr>
          <p:cNvSpPr/>
          <p:nvPr/>
        </p:nvSpPr>
        <p:spPr>
          <a:xfrm>
            <a:off x="8016237" y="3550023"/>
            <a:ext cx="1099038" cy="517190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</a:t>
            </a:r>
          </a:p>
        </p:txBody>
      </p:sp>
      <p:sp>
        <p:nvSpPr>
          <p:cNvPr id="10" name="流程图: 磁盘 9">
            <a:extLst>
              <a:ext uri="{FF2B5EF4-FFF2-40B4-BE49-F238E27FC236}">
                <a16:creationId xmlns:a16="http://schemas.microsoft.com/office/drawing/2014/main" id="{57E88E5C-D30D-CEC6-09B4-F8DB68C9E4C8}"/>
              </a:ext>
            </a:extLst>
          </p:cNvPr>
          <p:cNvSpPr/>
          <p:nvPr/>
        </p:nvSpPr>
        <p:spPr>
          <a:xfrm>
            <a:off x="8016237" y="3203508"/>
            <a:ext cx="1099038" cy="517190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!!箭头: 虚尾 12">
            <a:extLst>
              <a:ext uri="{FF2B5EF4-FFF2-40B4-BE49-F238E27FC236}">
                <a16:creationId xmlns:a16="http://schemas.microsoft.com/office/drawing/2014/main" id="{62FA9F8F-D210-217D-07AE-4575CAFA94DC}"/>
              </a:ext>
            </a:extLst>
          </p:cNvPr>
          <p:cNvSpPr/>
          <p:nvPr/>
        </p:nvSpPr>
        <p:spPr>
          <a:xfrm rot="10800000">
            <a:off x="6897763" y="3654493"/>
            <a:ext cx="942733" cy="346514"/>
          </a:xfrm>
          <a:prstGeom prst="stripedRightArrow">
            <a:avLst>
              <a:gd name="adj1" fmla="val 50000"/>
              <a:gd name="adj2" fmla="val 100925"/>
            </a:avLst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6F0B5C8-772C-E1AA-1491-7DD47167B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37" y="2141395"/>
            <a:ext cx="5973315" cy="3019476"/>
          </a:xfrm>
          <a:prstGeom prst="roundRect">
            <a:avLst>
              <a:gd name="adj" fmla="val 1375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  <a:prstDash val="lgDash"/>
          </a:ln>
        </p:spPr>
      </p:pic>
      <p:sp>
        <p:nvSpPr>
          <p:cNvPr id="14" name="箭头: 虚尾 13">
            <a:extLst>
              <a:ext uri="{FF2B5EF4-FFF2-40B4-BE49-F238E27FC236}">
                <a16:creationId xmlns:a16="http://schemas.microsoft.com/office/drawing/2014/main" id="{EDFA2BF1-4C8C-3239-0AB8-EA8C93355DCA}"/>
              </a:ext>
            </a:extLst>
          </p:cNvPr>
          <p:cNvSpPr/>
          <p:nvPr/>
        </p:nvSpPr>
        <p:spPr>
          <a:xfrm rot="10800000">
            <a:off x="9553687" y="3696511"/>
            <a:ext cx="1099038" cy="323952"/>
          </a:xfrm>
          <a:prstGeom prst="stripedRightArrow">
            <a:avLst>
              <a:gd name="adj1" fmla="val 50000"/>
              <a:gd name="adj2" fmla="val 134487"/>
            </a:avLst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4">
            <a:extLst>
              <a:ext uri="{FF2B5EF4-FFF2-40B4-BE49-F238E27FC236}">
                <a16:creationId xmlns:a16="http://schemas.microsoft.com/office/drawing/2014/main" id="{DFAA3D9C-B586-0B68-B7E7-C3F9E7841468}"/>
              </a:ext>
            </a:extLst>
          </p:cNvPr>
          <p:cNvSpPr txBox="1">
            <a:spLocks/>
          </p:cNvSpPr>
          <p:nvPr/>
        </p:nvSpPr>
        <p:spPr>
          <a:xfrm>
            <a:off x="617246" y="5362927"/>
            <a:ext cx="11085127" cy="98568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数据库管理系统：</a:t>
            </a:r>
            <a:r>
              <a:rPr lang="en-US" altLang="zh-CN">
                <a:solidFill>
                  <a:srgbClr val="C00000"/>
                </a:solidFill>
              </a:rPr>
              <a:t>D</a:t>
            </a:r>
            <a:r>
              <a:rPr lang="en-US" altLang="zh-CN"/>
              <a:t>ata</a:t>
            </a:r>
            <a:r>
              <a:rPr lang="en-US" altLang="zh-CN">
                <a:solidFill>
                  <a:srgbClr val="C00000"/>
                </a:solidFill>
              </a:rPr>
              <a:t>B</a:t>
            </a:r>
            <a:r>
              <a:rPr lang="en-US" altLang="zh-CN"/>
              <a:t>ase </a:t>
            </a:r>
            <a:r>
              <a:rPr lang="en-US" altLang="zh-CN">
                <a:solidFill>
                  <a:srgbClr val="C00000"/>
                </a:solidFill>
              </a:rPr>
              <a:t>M</a:t>
            </a:r>
            <a:r>
              <a:rPr lang="en-US" altLang="zh-CN"/>
              <a:t>anagement </a:t>
            </a:r>
            <a:r>
              <a:rPr lang="en-US" altLang="zh-CN">
                <a:solidFill>
                  <a:srgbClr val="C00000"/>
                </a:solidFill>
              </a:rPr>
              <a:t>S</a:t>
            </a:r>
            <a:r>
              <a:rPr lang="en-US" altLang="zh-CN"/>
              <a:t>ystem  (DBMS)</a:t>
            </a:r>
            <a:r>
              <a:rPr lang="zh-CN" altLang="en-US"/>
              <a:t>，操纵和管理数据库的大型软件。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SQL</a:t>
            </a:r>
            <a:r>
              <a:rPr lang="zh-CN" altLang="en-US"/>
              <a:t>：</a:t>
            </a:r>
            <a:r>
              <a:rPr lang="en-US" altLang="zh-CN">
                <a:solidFill>
                  <a:srgbClr val="C00000"/>
                </a:solidFill>
              </a:rPr>
              <a:t>S</a:t>
            </a:r>
            <a:r>
              <a:rPr lang="en-US" altLang="zh-CN"/>
              <a:t>tructured </a:t>
            </a:r>
            <a:r>
              <a:rPr lang="en-US" altLang="zh-CN">
                <a:solidFill>
                  <a:srgbClr val="C00000"/>
                </a:solidFill>
              </a:rPr>
              <a:t>Q</a:t>
            </a:r>
            <a:r>
              <a:rPr lang="en-US" altLang="zh-CN"/>
              <a:t>uery </a:t>
            </a:r>
            <a:r>
              <a:rPr lang="en-US" altLang="zh-CN">
                <a:solidFill>
                  <a:srgbClr val="C00000"/>
                </a:solidFill>
              </a:rPr>
              <a:t>L</a:t>
            </a:r>
            <a:r>
              <a:rPr lang="en-US" altLang="zh-CN"/>
              <a:t>anguage</a:t>
            </a:r>
            <a:r>
              <a:rPr lang="zh-CN" altLang="en-US"/>
              <a:t>，操作关系型数据库的编程语言，定义了一套操作关系型数据库统一</a:t>
            </a:r>
            <a:r>
              <a:rPr lang="zh-CN" altLang="en-US">
                <a:solidFill>
                  <a:srgbClr val="C00000"/>
                </a:solidFill>
              </a:rPr>
              <a:t>标准</a:t>
            </a:r>
            <a:r>
              <a:rPr lang="zh-CN" altLang="en-US"/>
              <a:t>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FF329B-929F-A357-555E-4948D4A90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887" y="3855721"/>
            <a:ext cx="685239" cy="563743"/>
          </a:xfrm>
          <a:prstGeom prst="rect">
            <a:avLst/>
          </a:prstGeom>
        </p:spPr>
      </p:pic>
      <p:pic>
        <p:nvPicPr>
          <p:cNvPr id="20" name="图形 19" descr="男程序员 轮廓">
            <a:extLst>
              <a:ext uri="{FF2B5EF4-FFF2-40B4-BE49-F238E27FC236}">
                <a16:creationId xmlns:a16="http://schemas.microsoft.com/office/drawing/2014/main" id="{B9BC018D-41D1-30EB-4EEB-03B414725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344" y="3349206"/>
            <a:ext cx="1013029" cy="10130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0DD755F-ACB8-B029-7026-7C0CDA4F3CB5}"/>
              </a:ext>
            </a:extLst>
          </p:cNvPr>
          <p:cNvSpPr txBox="1"/>
          <p:nvPr/>
        </p:nvSpPr>
        <p:spPr>
          <a:xfrm>
            <a:off x="10049710" y="3483859"/>
            <a:ext cx="515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SQL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AB6414B-3A05-9D85-C16A-4CA66A3C74DC}"/>
              </a:ext>
            </a:extLst>
          </p:cNvPr>
          <p:cNvSpPr/>
          <p:nvPr/>
        </p:nvSpPr>
        <p:spPr>
          <a:xfrm>
            <a:off x="7877453" y="2957209"/>
            <a:ext cx="1656778" cy="1759397"/>
          </a:xfrm>
          <a:prstGeom prst="roundRect">
            <a:avLst>
              <a:gd name="adj" fmla="val 6098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495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A91DB1F-2F84-7F39-865C-9900223F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71" y="1832116"/>
            <a:ext cx="6174179" cy="2229146"/>
          </a:xfrm>
          <a:prstGeom prst="rect">
            <a:avLst/>
          </a:prstGeom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06D8476-4A4B-7C5B-031C-41B782FC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数据库产品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9053860-38CE-66CE-1E5C-60E2E2F5F23E}"/>
              </a:ext>
            </a:extLst>
          </p:cNvPr>
          <p:cNvSpPr/>
          <p:nvPr/>
        </p:nvSpPr>
        <p:spPr>
          <a:xfrm>
            <a:off x="818701" y="2420576"/>
            <a:ext cx="6148049" cy="20172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1A2A4837-860D-B334-9859-2313014F8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707154"/>
              </p:ext>
            </p:extLst>
          </p:nvPr>
        </p:nvGraphicFramePr>
        <p:xfrm>
          <a:off x="819870" y="4233706"/>
          <a:ext cx="6146880" cy="2411997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186476">
                  <a:extLst>
                    <a:ext uri="{9D8B030D-6E8A-4147-A177-3AD203B41FA5}">
                      <a16:colId xmlns:a16="http://schemas.microsoft.com/office/drawing/2014/main" val="3439177967"/>
                    </a:ext>
                  </a:extLst>
                </a:gridCol>
                <a:gridCol w="4960404">
                  <a:extLst>
                    <a:ext uri="{9D8B030D-6E8A-4147-A177-3AD203B41FA5}">
                      <a16:colId xmlns:a16="http://schemas.microsoft.com/office/drawing/2014/main" val="1254906812"/>
                    </a:ext>
                  </a:extLst>
                </a:gridCol>
              </a:tblGrid>
              <a:tr h="344571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Oracle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收费的大型数据库，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Oracle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公司的产品。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687824"/>
                  </a:ext>
                </a:extLst>
              </a:tr>
              <a:tr h="344571">
                <a:tc>
                  <a:txBody>
                    <a:bodyPr/>
                    <a:lstStyle/>
                    <a:p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900878"/>
                  </a:ext>
                </a:extLst>
              </a:tr>
              <a:tr h="344571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SQL Server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MicroSoft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公司收费的中型的数据库。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C#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.net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等语言常使用。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37688"/>
                  </a:ext>
                </a:extLst>
              </a:tr>
              <a:tr h="344571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PostgreSQL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开源免费中小型的数据库。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34304"/>
                  </a:ext>
                </a:extLst>
              </a:tr>
              <a:tr h="344571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DB2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IBM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公司的大型收费数据库产品。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318997"/>
                  </a:ext>
                </a:extLst>
              </a:tr>
              <a:tr h="344571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SQLite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嵌入式的微型数据库。如：作为</a:t>
                      </a:r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Android</a:t>
                      </a:r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内置数据库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03665"/>
                  </a:ext>
                </a:extLst>
              </a:tr>
              <a:tr h="344571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MariaDB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开源免费的中小型的数据库。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587788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7FDD0CF-44B6-0671-D5A2-26F269AED2F0}"/>
              </a:ext>
            </a:extLst>
          </p:cNvPr>
          <p:cNvSpPr txBox="1"/>
          <p:nvPr/>
        </p:nvSpPr>
        <p:spPr>
          <a:xfrm>
            <a:off x="818701" y="4610753"/>
            <a:ext cx="8194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1635D8-9038-15D3-1607-44A5C4B7B805}"/>
              </a:ext>
            </a:extLst>
          </p:cNvPr>
          <p:cNvSpPr txBox="1"/>
          <p:nvPr/>
        </p:nvSpPr>
        <p:spPr>
          <a:xfrm>
            <a:off x="1993620" y="4621614"/>
            <a:ext cx="5127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开源免费的中小型数据库。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Sun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公司收购了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Oracle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收购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Sun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公司。</a:t>
            </a:r>
          </a:p>
        </p:txBody>
      </p:sp>
      <p:sp>
        <p:nvSpPr>
          <p:cNvPr id="10" name="流程图: 磁盘 9">
            <a:extLst>
              <a:ext uri="{FF2B5EF4-FFF2-40B4-BE49-F238E27FC236}">
                <a16:creationId xmlns:a16="http://schemas.microsoft.com/office/drawing/2014/main" id="{45B9E547-A411-9597-5685-F91A248BB658}"/>
              </a:ext>
            </a:extLst>
          </p:cNvPr>
          <p:cNvSpPr/>
          <p:nvPr/>
        </p:nvSpPr>
        <p:spPr>
          <a:xfrm>
            <a:off x="7910584" y="3170405"/>
            <a:ext cx="1099038" cy="517190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!!流程图: 数据库">
            <a:extLst>
              <a:ext uri="{FF2B5EF4-FFF2-40B4-BE49-F238E27FC236}">
                <a16:creationId xmlns:a16="http://schemas.microsoft.com/office/drawing/2014/main" id="{6B0A83BC-38C8-B5CE-152E-3AFA76DF2887}"/>
              </a:ext>
            </a:extLst>
          </p:cNvPr>
          <p:cNvSpPr/>
          <p:nvPr/>
        </p:nvSpPr>
        <p:spPr>
          <a:xfrm>
            <a:off x="7910584" y="2826999"/>
            <a:ext cx="1099038" cy="517190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</a:t>
            </a:r>
          </a:p>
        </p:txBody>
      </p:sp>
      <p:sp>
        <p:nvSpPr>
          <p:cNvPr id="12" name="流程图: 磁盘 11">
            <a:extLst>
              <a:ext uri="{FF2B5EF4-FFF2-40B4-BE49-F238E27FC236}">
                <a16:creationId xmlns:a16="http://schemas.microsoft.com/office/drawing/2014/main" id="{C5655989-A1A5-FC8D-2F58-6D9485C26568}"/>
              </a:ext>
            </a:extLst>
          </p:cNvPr>
          <p:cNvSpPr/>
          <p:nvPr/>
        </p:nvSpPr>
        <p:spPr>
          <a:xfrm>
            <a:off x="7910584" y="2480484"/>
            <a:ext cx="1099038" cy="517190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虚尾 12">
            <a:extLst>
              <a:ext uri="{FF2B5EF4-FFF2-40B4-BE49-F238E27FC236}">
                <a16:creationId xmlns:a16="http://schemas.microsoft.com/office/drawing/2014/main" id="{9B1B8846-9717-5512-E10A-D40884CACFC1}"/>
              </a:ext>
            </a:extLst>
          </p:cNvPr>
          <p:cNvSpPr/>
          <p:nvPr/>
        </p:nvSpPr>
        <p:spPr>
          <a:xfrm rot="10800000">
            <a:off x="9224613" y="2997456"/>
            <a:ext cx="1099038" cy="323952"/>
          </a:xfrm>
          <a:prstGeom prst="stripedRightArrow">
            <a:avLst>
              <a:gd name="adj1" fmla="val 50000"/>
              <a:gd name="adj2" fmla="val 134487"/>
            </a:avLst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形 13" descr="男程序员 轮廓">
            <a:extLst>
              <a:ext uri="{FF2B5EF4-FFF2-40B4-BE49-F238E27FC236}">
                <a16:creationId xmlns:a16="http://schemas.microsoft.com/office/drawing/2014/main" id="{D8399B50-0DE4-B746-5E6F-FBABF956E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0270" y="2650151"/>
            <a:ext cx="1013029" cy="101302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B899367-A0C8-8E1C-12B9-3635C1994E39}"/>
              </a:ext>
            </a:extLst>
          </p:cNvPr>
          <p:cNvSpPr txBox="1"/>
          <p:nvPr/>
        </p:nvSpPr>
        <p:spPr>
          <a:xfrm>
            <a:off x="9637776" y="2650151"/>
            <a:ext cx="573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endParaRPr lang="zh-CN" altLang="en-US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思想气泡: 云 15">
            <a:extLst>
              <a:ext uri="{FF2B5EF4-FFF2-40B4-BE49-F238E27FC236}">
                <a16:creationId xmlns:a16="http://schemas.microsoft.com/office/drawing/2014/main" id="{AFBD1DAE-B3CE-2DA2-E4F3-1C5FE0B85EA2}"/>
              </a:ext>
            </a:extLst>
          </p:cNvPr>
          <p:cNvSpPr/>
          <p:nvPr/>
        </p:nvSpPr>
        <p:spPr>
          <a:xfrm>
            <a:off x="9774132" y="1817392"/>
            <a:ext cx="1350648" cy="562640"/>
          </a:xfrm>
          <a:prstGeom prst="cloudCallout">
            <a:avLst>
              <a:gd name="adj1" fmla="val -33696"/>
              <a:gd name="adj2" fmla="val 8850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统 一 标 准</a:t>
            </a:r>
          </a:p>
        </p:txBody>
      </p:sp>
    </p:spTree>
    <p:extLst>
      <p:ext uri="{BB962C8B-B14F-4D97-AF65-F5344CB8AC3E}">
        <p14:creationId xmlns:p14="http://schemas.microsoft.com/office/powerpoint/2010/main" val="378213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D2A2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D2A2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8" grpId="1"/>
      <p:bldP spid="9" grpId="0"/>
      <p:bldP spid="9" grpId="1"/>
      <p:bldP spid="13" grpId="0" animBg="1"/>
      <p:bldP spid="15" grpId="0"/>
      <p:bldP spid="15" grpId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 2">
            <a:extLst>
              <a:ext uri="{FF2B5EF4-FFF2-40B4-BE49-F238E27FC236}">
                <a16:creationId xmlns:a16="http://schemas.microsoft.com/office/drawing/2014/main" id="{65D6B974-5BC7-5E50-779A-A98A40EC5A84}"/>
              </a:ext>
            </a:extLst>
          </p:cNvPr>
          <p:cNvSpPr txBox="1">
            <a:spLocks/>
          </p:cNvSpPr>
          <p:nvPr/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MySQL</a:t>
            </a:r>
            <a:r>
              <a:rPr lang="zh-CN" altLang="en-US"/>
              <a:t>数据库课程安排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EE42F06-9C25-571E-10D0-E19699D99C06}"/>
              </a:ext>
            </a:extLst>
          </p:cNvPr>
          <p:cNvSpPr/>
          <p:nvPr/>
        </p:nvSpPr>
        <p:spPr>
          <a:xfrm>
            <a:off x="4702187" y="1699912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概述</a:t>
            </a:r>
            <a:endParaRPr lang="en-US" altLang="zh-CN" sz="16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E445F938-BC9B-188C-CBB6-634F683B6A15}"/>
              </a:ext>
            </a:extLst>
          </p:cNvPr>
          <p:cNvSpPr/>
          <p:nvPr/>
        </p:nvSpPr>
        <p:spPr>
          <a:xfrm>
            <a:off x="4712508" y="2299088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数据库设计</a:t>
            </a:r>
            <a:r>
              <a:rPr lang="en-US" altLang="zh-CN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-DDL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08D1CFD3-D497-8AB9-E469-9BBDCD464283}"/>
              </a:ext>
            </a:extLst>
          </p:cNvPr>
          <p:cNvSpPr/>
          <p:nvPr/>
        </p:nvSpPr>
        <p:spPr>
          <a:xfrm>
            <a:off x="4712508" y="2898264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数据库操作</a:t>
            </a:r>
            <a:r>
              <a:rPr lang="en-US" altLang="zh-CN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-DML</a:t>
            </a: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4E949777-EE39-5F4E-14D4-3B728C0DC3B6}"/>
              </a:ext>
            </a:extLst>
          </p:cNvPr>
          <p:cNvSpPr/>
          <p:nvPr/>
        </p:nvSpPr>
        <p:spPr>
          <a:xfrm>
            <a:off x="4712508" y="4096616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多表设计</a:t>
            </a:r>
            <a:endParaRPr lang="en-US" altLang="zh-CN" sz="16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BF7C6E7E-E81B-8A3A-DECA-C66A05EEA28A}"/>
              </a:ext>
            </a:extLst>
          </p:cNvPr>
          <p:cNvSpPr/>
          <p:nvPr/>
        </p:nvSpPr>
        <p:spPr>
          <a:xfrm>
            <a:off x="4712508" y="4695792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事务</a:t>
            </a:r>
            <a:endParaRPr lang="en-US" altLang="zh-CN" sz="16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0C379E6C-B397-2B15-F351-BFBAC1C93127}"/>
              </a:ext>
            </a:extLst>
          </p:cNvPr>
          <p:cNvSpPr/>
          <p:nvPr/>
        </p:nvSpPr>
        <p:spPr>
          <a:xfrm>
            <a:off x="4712508" y="3497440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数据库操作</a:t>
            </a:r>
            <a:r>
              <a:rPr lang="en-US" altLang="zh-CN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-DQL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C2B43D4A-2E33-37EC-D170-BB6EC2635163}"/>
              </a:ext>
            </a:extLst>
          </p:cNvPr>
          <p:cNvSpPr/>
          <p:nvPr/>
        </p:nvSpPr>
        <p:spPr>
          <a:xfrm>
            <a:off x="4712508" y="5294968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多表查询</a:t>
            </a:r>
            <a:endParaRPr lang="en-US" altLang="zh-CN" sz="16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89CB37B-1E07-ACE1-51F9-F40E63594E46}"/>
              </a:ext>
            </a:extLst>
          </p:cNvPr>
          <p:cNvSpPr/>
          <p:nvPr/>
        </p:nvSpPr>
        <p:spPr>
          <a:xfrm>
            <a:off x="4702187" y="5894145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</a:t>
            </a:r>
            <a:endParaRPr lang="en-US" altLang="zh-CN" sz="16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834396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3542621B-8525-2415-3BF0-6F22572099F5}"/>
              </a:ext>
            </a:extLst>
          </p:cNvPr>
          <p:cNvGrpSpPr/>
          <p:nvPr/>
        </p:nvGrpSpPr>
        <p:grpSpPr>
          <a:xfrm>
            <a:off x="8121153" y="2448647"/>
            <a:ext cx="3296076" cy="3760098"/>
            <a:chOff x="8121153" y="2448647"/>
            <a:chExt cx="3296076" cy="3760098"/>
          </a:xfrm>
        </p:grpSpPr>
        <p:sp>
          <p:nvSpPr>
            <p:cNvPr id="31" name="矩形: 对角圆角 30">
              <a:extLst>
                <a:ext uri="{FF2B5EF4-FFF2-40B4-BE49-F238E27FC236}">
                  <a16:creationId xmlns:a16="http://schemas.microsoft.com/office/drawing/2014/main" id="{0C48BF4E-F019-1D3C-B712-A0F286D78093}"/>
                </a:ext>
              </a:extLst>
            </p:cNvPr>
            <p:cNvSpPr/>
            <p:nvPr/>
          </p:nvSpPr>
          <p:spPr>
            <a:xfrm>
              <a:off x="8121153" y="2450561"/>
              <a:ext cx="3296076" cy="3758184"/>
            </a:xfrm>
            <a:prstGeom prst="round2DiagRect">
              <a:avLst>
                <a:gd name="adj1" fmla="val 4498"/>
                <a:gd name="adj2" fmla="val 0"/>
              </a:avLst>
            </a:prstGeom>
            <a:solidFill>
              <a:srgbClr val="FDE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84E9835-5BA8-598D-5B8E-0762937E99DD}"/>
                </a:ext>
              </a:extLst>
            </p:cNvPr>
            <p:cNvGrpSpPr/>
            <p:nvPr/>
          </p:nvGrpSpPr>
          <p:grpSpPr>
            <a:xfrm>
              <a:off x="8121153" y="2448647"/>
              <a:ext cx="1873239" cy="517189"/>
              <a:chOff x="8121153" y="2448647"/>
              <a:chExt cx="1873239" cy="517189"/>
            </a:xfrm>
          </p:grpSpPr>
          <p:sp>
            <p:nvSpPr>
              <p:cNvPr id="48" name="矩形: 对角圆角 47">
                <a:extLst>
                  <a:ext uri="{FF2B5EF4-FFF2-40B4-BE49-F238E27FC236}">
                    <a16:creationId xmlns:a16="http://schemas.microsoft.com/office/drawing/2014/main" id="{3ECF4B47-1462-F2C5-2CD8-0706B89EFD5F}"/>
                  </a:ext>
                </a:extLst>
              </p:cNvPr>
              <p:cNvSpPr/>
              <p:nvPr/>
            </p:nvSpPr>
            <p:spPr>
              <a:xfrm>
                <a:off x="8121153" y="2448647"/>
                <a:ext cx="1873239" cy="517189"/>
              </a:xfrm>
              <a:prstGeom prst="round2DiagRect">
                <a:avLst>
                  <a:gd name="adj1" fmla="val 30552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lang="en-US" altLang="zh-CN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数据库优化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50" name="Shape 2476">
                <a:extLst>
                  <a:ext uri="{FF2B5EF4-FFF2-40B4-BE49-F238E27FC236}">
                    <a16:creationId xmlns:a16="http://schemas.microsoft.com/office/drawing/2014/main" id="{7F0C9027-EC70-4ADA-61EC-586CDF9DF975}"/>
                  </a:ext>
                </a:extLst>
              </p:cNvPr>
              <p:cNvSpPr/>
              <p:nvPr/>
            </p:nvSpPr>
            <p:spPr>
              <a:xfrm>
                <a:off x="8329865" y="2563234"/>
                <a:ext cx="279459" cy="279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44" y="18334"/>
                    </a:moveTo>
                    <a:lnTo>
                      <a:pt x="15583" y="6873"/>
                    </a:lnTo>
                    <a:lnTo>
                      <a:pt x="20168" y="6873"/>
                    </a:lnTo>
                    <a:cubicBezTo>
                      <a:pt x="20168" y="6873"/>
                      <a:pt x="12144" y="18334"/>
                      <a:pt x="12144" y="18334"/>
                    </a:cubicBezTo>
                    <a:close/>
                    <a:moveTo>
                      <a:pt x="10800" y="19403"/>
                    </a:moveTo>
                    <a:lnTo>
                      <a:pt x="7041" y="6873"/>
                    </a:lnTo>
                    <a:lnTo>
                      <a:pt x="14559" y="6873"/>
                    </a:lnTo>
                    <a:cubicBezTo>
                      <a:pt x="14559" y="6873"/>
                      <a:pt x="10800" y="19403"/>
                      <a:pt x="10800" y="19403"/>
                    </a:cubicBezTo>
                    <a:close/>
                    <a:moveTo>
                      <a:pt x="1432" y="6873"/>
                    </a:moveTo>
                    <a:lnTo>
                      <a:pt x="6017" y="6873"/>
                    </a:lnTo>
                    <a:lnTo>
                      <a:pt x="9456" y="18334"/>
                    </a:lnTo>
                    <a:cubicBezTo>
                      <a:pt x="9456" y="18334"/>
                      <a:pt x="1432" y="6873"/>
                      <a:pt x="1432" y="6873"/>
                    </a:cubicBezTo>
                    <a:close/>
                    <a:moveTo>
                      <a:pt x="6578" y="982"/>
                    </a:moveTo>
                    <a:lnTo>
                      <a:pt x="8536" y="982"/>
                    </a:lnTo>
                    <a:lnTo>
                      <a:pt x="6082" y="5891"/>
                    </a:lnTo>
                    <a:lnTo>
                      <a:pt x="1669" y="5891"/>
                    </a:lnTo>
                    <a:cubicBezTo>
                      <a:pt x="1669" y="5891"/>
                      <a:pt x="6578" y="982"/>
                      <a:pt x="6578" y="982"/>
                    </a:cubicBezTo>
                    <a:close/>
                    <a:moveTo>
                      <a:pt x="11973" y="982"/>
                    </a:moveTo>
                    <a:lnTo>
                      <a:pt x="14427" y="5891"/>
                    </a:lnTo>
                    <a:lnTo>
                      <a:pt x="7173" y="5891"/>
                    </a:lnTo>
                    <a:lnTo>
                      <a:pt x="9627" y="982"/>
                    </a:lnTo>
                    <a:cubicBezTo>
                      <a:pt x="9627" y="982"/>
                      <a:pt x="11973" y="982"/>
                      <a:pt x="11973" y="982"/>
                    </a:cubicBezTo>
                    <a:close/>
                    <a:moveTo>
                      <a:pt x="15022" y="982"/>
                    </a:moveTo>
                    <a:lnTo>
                      <a:pt x="19931" y="5891"/>
                    </a:lnTo>
                    <a:lnTo>
                      <a:pt x="15518" y="5891"/>
                    </a:lnTo>
                    <a:lnTo>
                      <a:pt x="13064" y="982"/>
                    </a:lnTo>
                    <a:cubicBezTo>
                      <a:pt x="13064" y="982"/>
                      <a:pt x="15022" y="982"/>
                      <a:pt x="15022" y="982"/>
                    </a:cubicBezTo>
                    <a:close/>
                    <a:moveTo>
                      <a:pt x="21600" y="6382"/>
                    </a:moveTo>
                    <a:cubicBezTo>
                      <a:pt x="21600" y="6272"/>
                      <a:pt x="21557" y="6175"/>
                      <a:pt x="21495" y="6093"/>
                    </a:cubicBezTo>
                    <a:lnTo>
                      <a:pt x="21502" y="6088"/>
                    </a:lnTo>
                    <a:lnTo>
                      <a:pt x="21471" y="6057"/>
                    </a:lnTo>
                    <a:cubicBezTo>
                      <a:pt x="21459" y="6044"/>
                      <a:pt x="21448" y="6032"/>
                      <a:pt x="21434" y="6020"/>
                    </a:cubicBezTo>
                    <a:lnTo>
                      <a:pt x="15611" y="197"/>
                    </a:lnTo>
                    <a:lnTo>
                      <a:pt x="15604" y="201"/>
                    </a:lnTo>
                    <a:cubicBezTo>
                      <a:pt x="15514" y="82"/>
                      <a:pt x="15379" y="0"/>
                      <a:pt x="15218" y="0"/>
                    </a:cubicBezTo>
                    <a:lnTo>
                      <a:pt x="6382" y="0"/>
                    </a:lnTo>
                    <a:cubicBezTo>
                      <a:pt x="6221" y="0"/>
                      <a:pt x="6086" y="82"/>
                      <a:pt x="5996" y="201"/>
                    </a:cubicBezTo>
                    <a:lnTo>
                      <a:pt x="5989" y="197"/>
                    </a:lnTo>
                    <a:lnTo>
                      <a:pt x="166" y="6020"/>
                    </a:lnTo>
                    <a:cubicBezTo>
                      <a:pt x="152" y="6032"/>
                      <a:pt x="141" y="6044"/>
                      <a:pt x="129" y="6057"/>
                    </a:cubicBezTo>
                    <a:lnTo>
                      <a:pt x="98" y="6088"/>
                    </a:lnTo>
                    <a:lnTo>
                      <a:pt x="105" y="6093"/>
                    </a:lnTo>
                    <a:cubicBezTo>
                      <a:pt x="43" y="6175"/>
                      <a:pt x="0" y="6272"/>
                      <a:pt x="0" y="6382"/>
                    </a:cubicBezTo>
                    <a:cubicBezTo>
                      <a:pt x="0" y="6499"/>
                      <a:pt x="46" y="6602"/>
                      <a:pt x="115" y="6686"/>
                    </a:cubicBezTo>
                    <a:lnTo>
                      <a:pt x="109" y="6690"/>
                    </a:lnTo>
                    <a:lnTo>
                      <a:pt x="10418" y="21418"/>
                    </a:lnTo>
                    <a:lnTo>
                      <a:pt x="10424" y="21413"/>
                    </a:lnTo>
                    <a:cubicBezTo>
                      <a:pt x="10514" y="21525"/>
                      <a:pt x="10646" y="21600"/>
                      <a:pt x="10800" y="21600"/>
                    </a:cubicBezTo>
                    <a:cubicBezTo>
                      <a:pt x="10954" y="21600"/>
                      <a:pt x="11086" y="21525"/>
                      <a:pt x="11176" y="21413"/>
                    </a:cubicBezTo>
                    <a:lnTo>
                      <a:pt x="11182" y="21418"/>
                    </a:lnTo>
                    <a:lnTo>
                      <a:pt x="21491" y="6690"/>
                    </a:lnTo>
                    <a:lnTo>
                      <a:pt x="21485" y="6686"/>
                    </a:lnTo>
                    <a:cubicBezTo>
                      <a:pt x="21553" y="6602"/>
                      <a:pt x="21600" y="6499"/>
                      <a:pt x="21600" y="6382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19047" tIns="19047" rIns="19047" bIns="19047" anchor="ctr"/>
              <a:lstStyle/>
              <a:p>
                <a:pPr algn="ctr" defTabSz="228519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62" noProof="1">
                  <a:solidFill>
                    <a:srgbClr val="F4B246"/>
                  </a:solidFill>
                  <a:latin typeface="+mn-ea"/>
                  <a:cs typeface="Arial" panose="020B0604020202020204"/>
                </a:endParaRP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1DE49A7-1991-DBF5-6C56-1D19299FFD99}"/>
              </a:ext>
            </a:extLst>
          </p:cNvPr>
          <p:cNvGrpSpPr/>
          <p:nvPr/>
        </p:nvGrpSpPr>
        <p:grpSpPr>
          <a:xfrm>
            <a:off x="4426977" y="2446585"/>
            <a:ext cx="3296076" cy="3762160"/>
            <a:chOff x="4426977" y="2446585"/>
            <a:chExt cx="3296076" cy="3762160"/>
          </a:xfrm>
        </p:grpSpPr>
        <p:sp>
          <p:nvSpPr>
            <p:cNvPr id="30" name="矩形: 对角圆角 29">
              <a:extLst>
                <a:ext uri="{FF2B5EF4-FFF2-40B4-BE49-F238E27FC236}">
                  <a16:creationId xmlns:a16="http://schemas.microsoft.com/office/drawing/2014/main" id="{45461159-1F18-5EEF-A37A-A439E15146C1}"/>
                </a:ext>
              </a:extLst>
            </p:cNvPr>
            <p:cNvSpPr/>
            <p:nvPr/>
          </p:nvSpPr>
          <p:spPr>
            <a:xfrm>
              <a:off x="4426977" y="2450561"/>
              <a:ext cx="3296076" cy="3758184"/>
            </a:xfrm>
            <a:prstGeom prst="round2DiagRect">
              <a:avLst>
                <a:gd name="adj1" fmla="val 4410"/>
                <a:gd name="adj2" fmla="val 0"/>
              </a:avLst>
            </a:prstGeom>
            <a:solidFill>
              <a:srgbClr val="FDE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6EBF6ED-7F76-F9F2-AF9C-81C439B8EADD}"/>
                </a:ext>
              </a:extLst>
            </p:cNvPr>
            <p:cNvGrpSpPr/>
            <p:nvPr/>
          </p:nvGrpSpPr>
          <p:grpSpPr>
            <a:xfrm>
              <a:off x="4426977" y="2446585"/>
              <a:ext cx="1873239" cy="517189"/>
              <a:chOff x="4426977" y="2446585"/>
              <a:chExt cx="1873239" cy="517189"/>
            </a:xfrm>
          </p:grpSpPr>
          <p:sp>
            <p:nvSpPr>
              <p:cNvPr id="46" name="矩形: 对角圆角 45">
                <a:extLst>
                  <a:ext uri="{FF2B5EF4-FFF2-40B4-BE49-F238E27FC236}">
                    <a16:creationId xmlns:a16="http://schemas.microsoft.com/office/drawing/2014/main" id="{31BF7E60-7A07-80F0-1CCE-CE70C5D79FB9}"/>
                  </a:ext>
                </a:extLst>
              </p:cNvPr>
              <p:cNvSpPr/>
              <p:nvPr/>
            </p:nvSpPr>
            <p:spPr>
              <a:xfrm>
                <a:off x="4426977" y="2446585"/>
                <a:ext cx="1873239" cy="517189"/>
              </a:xfrm>
              <a:prstGeom prst="round2DiagRect">
                <a:avLst>
                  <a:gd name="adj1" fmla="val 30552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lang="en-US" altLang="zh-CN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数据库操作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47" name="Shape 2393">
                <a:extLst>
                  <a:ext uri="{FF2B5EF4-FFF2-40B4-BE49-F238E27FC236}">
                    <a16:creationId xmlns:a16="http://schemas.microsoft.com/office/drawing/2014/main" id="{060EDB3E-B77E-0C95-1A0F-0A6A870E58AE}"/>
                  </a:ext>
                </a:extLst>
              </p:cNvPr>
              <p:cNvSpPr/>
              <p:nvPr/>
            </p:nvSpPr>
            <p:spPr>
              <a:xfrm>
                <a:off x="4630212" y="2565449"/>
                <a:ext cx="279459" cy="279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09" y="7364"/>
                    </a:moveTo>
                    <a:cubicBezTo>
                      <a:pt x="20838" y="7364"/>
                      <a:pt x="20618" y="7584"/>
                      <a:pt x="20618" y="7855"/>
                    </a:cubicBezTo>
                    <a:lnTo>
                      <a:pt x="20618" y="18655"/>
                    </a:lnTo>
                    <a:cubicBezTo>
                      <a:pt x="20618" y="19739"/>
                      <a:pt x="19739" y="20618"/>
                      <a:pt x="18655" y="20618"/>
                    </a:cubicBezTo>
                    <a:lnTo>
                      <a:pt x="2945" y="20618"/>
                    </a:lnTo>
                    <a:cubicBezTo>
                      <a:pt x="1861" y="20618"/>
                      <a:pt x="982" y="19739"/>
                      <a:pt x="982" y="18655"/>
                    </a:cubicBezTo>
                    <a:lnTo>
                      <a:pt x="982" y="2945"/>
                    </a:lnTo>
                    <a:cubicBezTo>
                      <a:pt x="982" y="1861"/>
                      <a:pt x="1861" y="982"/>
                      <a:pt x="2945" y="982"/>
                    </a:cubicBezTo>
                    <a:lnTo>
                      <a:pt x="13745" y="982"/>
                    </a:lnTo>
                    <a:cubicBezTo>
                      <a:pt x="14017" y="982"/>
                      <a:pt x="14236" y="762"/>
                      <a:pt x="14236" y="491"/>
                    </a:cubicBezTo>
                    <a:cubicBezTo>
                      <a:pt x="14236" y="220"/>
                      <a:pt x="14017" y="0"/>
                      <a:pt x="13745" y="0"/>
                    </a:cubicBezTo>
                    <a:lnTo>
                      <a:pt x="2945" y="0"/>
                    </a:lnTo>
                    <a:cubicBezTo>
                      <a:pt x="1318" y="0"/>
                      <a:pt x="0" y="1319"/>
                      <a:pt x="0" y="2945"/>
                    </a:cubicBezTo>
                    <a:lnTo>
                      <a:pt x="0" y="18655"/>
                    </a:lnTo>
                    <a:cubicBezTo>
                      <a:pt x="0" y="20282"/>
                      <a:pt x="1318" y="21600"/>
                      <a:pt x="2945" y="21600"/>
                    </a:cubicBezTo>
                    <a:lnTo>
                      <a:pt x="18655" y="21600"/>
                    </a:lnTo>
                    <a:cubicBezTo>
                      <a:pt x="20282" y="21600"/>
                      <a:pt x="21600" y="20282"/>
                      <a:pt x="21600" y="18655"/>
                    </a:cubicBezTo>
                    <a:lnTo>
                      <a:pt x="21600" y="7855"/>
                    </a:lnTo>
                    <a:cubicBezTo>
                      <a:pt x="21600" y="7584"/>
                      <a:pt x="21380" y="7364"/>
                      <a:pt x="21109" y="7364"/>
                    </a:cubicBezTo>
                    <a:moveTo>
                      <a:pt x="7006" y="12764"/>
                    </a:moveTo>
                    <a:lnTo>
                      <a:pt x="8836" y="12764"/>
                    </a:lnTo>
                    <a:lnTo>
                      <a:pt x="8836" y="14594"/>
                    </a:lnTo>
                    <a:lnTo>
                      <a:pt x="6627" y="14973"/>
                    </a:lnTo>
                    <a:cubicBezTo>
                      <a:pt x="6627" y="14973"/>
                      <a:pt x="7006" y="12764"/>
                      <a:pt x="7006" y="12764"/>
                    </a:cubicBezTo>
                    <a:close/>
                    <a:moveTo>
                      <a:pt x="16775" y="2742"/>
                    </a:moveTo>
                    <a:lnTo>
                      <a:pt x="18858" y="4825"/>
                    </a:lnTo>
                    <a:lnTo>
                      <a:pt x="9818" y="13865"/>
                    </a:lnTo>
                    <a:lnTo>
                      <a:pt x="9818" y="11782"/>
                    </a:lnTo>
                    <a:lnTo>
                      <a:pt x="7736" y="11782"/>
                    </a:lnTo>
                    <a:cubicBezTo>
                      <a:pt x="7736" y="11782"/>
                      <a:pt x="16775" y="2742"/>
                      <a:pt x="16775" y="2742"/>
                    </a:cubicBezTo>
                    <a:close/>
                    <a:moveTo>
                      <a:pt x="18104" y="1414"/>
                    </a:moveTo>
                    <a:cubicBezTo>
                      <a:pt x="18371" y="1147"/>
                      <a:pt x="18739" y="982"/>
                      <a:pt x="19145" y="982"/>
                    </a:cubicBezTo>
                    <a:cubicBezTo>
                      <a:pt x="19959" y="982"/>
                      <a:pt x="20618" y="1642"/>
                      <a:pt x="20618" y="2455"/>
                    </a:cubicBezTo>
                    <a:cubicBezTo>
                      <a:pt x="20618" y="2861"/>
                      <a:pt x="20453" y="3230"/>
                      <a:pt x="20187" y="3496"/>
                    </a:cubicBezTo>
                    <a:lnTo>
                      <a:pt x="19552" y="4131"/>
                    </a:lnTo>
                    <a:lnTo>
                      <a:pt x="17469" y="2048"/>
                    </a:lnTo>
                    <a:cubicBezTo>
                      <a:pt x="17469" y="2048"/>
                      <a:pt x="18104" y="1414"/>
                      <a:pt x="18104" y="1414"/>
                    </a:cubicBezTo>
                    <a:close/>
                    <a:moveTo>
                      <a:pt x="5400" y="16200"/>
                    </a:moveTo>
                    <a:lnTo>
                      <a:pt x="9590" y="15481"/>
                    </a:lnTo>
                    <a:lnTo>
                      <a:pt x="20881" y="4190"/>
                    </a:lnTo>
                    <a:cubicBezTo>
                      <a:pt x="21325" y="3746"/>
                      <a:pt x="21600" y="3133"/>
                      <a:pt x="21600" y="2455"/>
                    </a:cubicBezTo>
                    <a:cubicBezTo>
                      <a:pt x="21600" y="1099"/>
                      <a:pt x="20501" y="0"/>
                      <a:pt x="19145" y="0"/>
                    </a:cubicBezTo>
                    <a:cubicBezTo>
                      <a:pt x="18468" y="0"/>
                      <a:pt x="17854" y="275"/>
                      <a:pt x="17410" y="719"/>
                    </a:cubicBezTo>
                    <a:lnTo>
                      <a:pt x="6119" y="12010"/>
                    </a:lnTo>
                    <a:cubicBezTo>
                      <a:pt x="6119" y="12010"/>
                      <a:pt x="5400" y="16200"/>
                      <a:pt x="5400" y="1620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19047" tIns="19047" rIns="19047" bIns="19047" anchor="ctr"/>
              <a:lstStyle/>
              <a:p>
                <a:pPr algn="ctr" defTabSz="228519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62" noProof="1">
                  <a:solidFill>
                    <a:srgbClr val="F4B246"/>
                  </a:solidFill>
                  <a:latin typeface="+mn-ea"/>
                  <a:cs typeface="Arial" panose="020B0604020202020204"/>
                </a:endParaRPr>
              </a:p>
            </p:txBody>
          </p: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7562C4D-39F4-36CD-F2C9-9F5428A5A076}"/>
              </a:ext>
            </a:extLst>
          </p:cNvPr>
          <p:cNvGrpSpPr/>
          <p:nvPr/>
        </p:nvGrpSpPr>
        <p:grpSpPr>
          <a:xfrm>
            <a:off x="732800" y="2450561"/>
            <a:ext cx="3296077" cy="3758184"/>
            <a:chOff x="732800" y="2450561"/>
            <a:chExt cx="3296077" cy="3758184"/>
          </a:xfrm>
        </p:grpSpPr>
        <p:sp>
          <p:nvSpPr>
            <p:cNvPr id="2" name="矩形: 对角圆角 1">
              <a:extLst>
                <a:ext uri="{FF2B5EF4-FFF2-40B4-BE49-F238E27FC236}">
                  <a16:creationId xmlns:a16="http://schemas.microsoft.com/office/drawing/2014/main" id="{0059FD65-08D0-FB87-B7EF-6E2E71278564}"/>
                </a:ext>
              </a:extLst>
            </p:cNvPr>
            <p:cNvSpPr/>
            <p:nvPr/>
          </p:nvSpPr>
          <p:spPr>
            <a:xfrm>
              <a:off x="732801" y="2450561"/>
              <a:ext cx="3296076" cy="3758184"/>
            </a:xfrm>
            <a:prstGeom prst="round2DiagRect">
              <a:avLst>
                <a:gd name="adj1" fmla="val 4521"/>
                <a:gd name="adj2" fmla="val 0"/>
              </a:avLst>
            </a:prstGeom>
            <a:solidFill>
              <a:srgbClr val="FDEF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85DB9E8-15D4-CFEB-153D-1E5776A58FAE}"/>
                </a:ext>
              </a:extLst>
            </p:cNvPr>
            <p:cNvGrpSpPr/>
            <p:nvPr/>
          </p:nvGrpSpPr>
          <p:grpSpPr>
            <a:xfrm>
              <a:off x="732800" y="2450561"/>
              <a:ext cx="1873239" cy="517189"/>
              <a:chOff x="732800" y="2450561"/>
              <a:chExt cx="1873239" cy="517189"/>
            </a:xfrm>
          </p:grpSpPr>
          <p:sp>
            <p:nvSpPr>
              <p:cNvPr id="44" name="矩形: 对角圆角 43">
                <a:extLst>
                  <a:ext uri="{FF2B5EF4-FFF2-40B4-BE49-F238E27FC236}">
                    <a16:creationId xmlns:a16="http://schemas.microsoft.com/office/drawing/2014/main" id="{679A7C14-5A45-AC0F-D0E5-B32581C1718A}"/>
                  </a:ext>
                </a:extLst>
              </p:cNvPr>
              <p:cNvSpPr/>
              <p:nvPr/>
            </p:nvSpPr>
            <p:spPr>
              <a:xfrm>
                <a:off x="732800" y="2450561"/>
                <a:ext cx="1873239" cy="517189"/>
              </a:xfrm>
              <a:prstGeom prst="round2DiagRect">
                <a:avLst>
                  <a:gd name="adj1" fmla="val 30552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lang="en-US" altLang="zh-CN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</a:t>
                </a: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数据库设计</a:t>
                </a:r>
                <a:endParaRPr lang="en-US" altLang="zh-CN" sz="16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45" name="Shape 2389">
                <a:extLst>
                  <a:ext uri="{FF2B5EF4-FFF2-40B4-BE49-F238E27FC236}">
                    <a16:creationId xmlns:a16="http://schemas.microsoft.com/office/drawing/2014/main" id="{0C929B95-440D-2C46-DA6E-A03AB958678C}"/>
                  </a:ext>
                </a:extLst>
              </p:cNvPr>
              <p:cNvSpPr/>
              <p:nvPr/>
            </p:nvSpPr>
            <p:spPr>
              <a:xfrm>
                <a:off x="924844" y="2581378"/>
                <a:ext cx="279459" cy="228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20400"/>
                    </a:moveTo>
                    <a:lnTo>
                      <a:pt x="18655" y="20400"/>
                    </a:lnTo>
                    <a:lnTo>
                      <a:pt x="18655" y="1200"/>
                    </a:lnTo>
                    <a:lnTo>
                      <a:pt x="20618" y="1200"/>
                    </a:lnTo>
                    <a:cubicBezTo>
                      <a:pt x="20618" y="1200"/>
                      <a:pt x="20618" y="20400"/>
                      <a:pt x="20618" y="20400"/>
                    </a:cubicBezTo>
                    <a:close/>
                    <a:moveTo>
                      <a:pt x="21109" y="0"/>
                    </a:moveTo>
                    <a:lnTo>
                      <a:pt x="18164" y="0"/>
                    </a:lnTo>
                    <a:cubicBezTo>
                      <a:pt x="17893" y="0"/>
                      <a:pt x="17673" y="269"/>
                      <a:pt x="17673" y="600"/>
                    </a:cubicBezTo>
                    <a:lnTo>
                      <a:pt x="17673" y="21000"/>
                    </a:lnTo>
                    <a:cubicBezTo>
                      <a:pt x="17673" y="21332"/>
                      <a:pt x="17893" y="21600"/>
                      <a:pt x="18164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32"/>
                      <a:pt x="21600" y="21000"/>
                    </a:cubicBezTo>
                    <a:lnTo>
                      <a:pt x="21600" y="600"/>
                    </a:lnTo>
                    <a:cubicBezTo>
                      <a:pt x="21600" y="269"/>
                      <a:pt x="21380" y="0"/>
                      <a:pt x="21109" y="0"/>
                    </a:cubicBezTo>
                    <a:moveTo>
                      <a:pt x="8836" y="20400"/>
                    </a:moveTo>
                    <a:lnTo>
                      <a:pt x="6873" y="20400"/>
                    </a:lnTo>
                    <a:lnTo>
                      <a:pt x="6873" y="3600"/>
                    </a:lnTo>
                    <a:lnTo>
                      <a:pt x="8836" y="3600"/>
                    </a:lnTo>
                    <a:cubicBezTo>
                      <a:pt x="8836" y="3600"/>
                      <a:pt x="8836" y="20400"/>
                      <a:pt x="8836" y="20400"/>
                    </a:cubicBezTo>
                    <a:close/>
                    <a:moveTo>
                      <a:pt x="9327" y="2400"/>
                    </a:moveTo>
                    <a:lnTo>
                      <a:pt x="6382" y="2400"/>
                    </a:lnTo>
                    <a:cubicBezTo>
                      <a:pt x="6111" y="2400"/>
                      <a:pt x="5891" y="2669"/>
                      <a:pt x="5891" y="3000"/>
                    </a:cubicBezTo>
                    <a:lnTo>
                      <a:pt x="5891" y="21000"/>
                    </a:lnTo>
                    <a:cubicBezTo>
                      <a:pt x="5891" y="21332"/>
                      <a:pt x="6111" y="21600"/>
                      <a:pt x="6382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32"/>
                      <a:pt x="9818" y="21000"/>
                    </a:cubicBezTo>
                    <a:lnTo>
                      <a:pt x="9818" y="3000"/>
                    </a:lnTo>
                    <a:cubicBezTo>
                      <a:pt x="9818" y="2669"/>
                      <a:pt x="9598" y="2400"/>
                      <a:pt x="9327" y="2400"/>
                    </a:cubicBezTo>
                    <a:moveTo>
                      <a:pt x="14727" y="20400"/>
                    </a:moveTo>
                    <a:lnTo>
                      <a:pt x="12764" y="20400"/>
                    </a:lnTo>
                    <a:lnTo>
                      <a:pt x="12764" y="10800"/>
                    </a:lnTo>
                    <a:lnTo>
                      <a:pt x="14727" y="10800"/>
                    </a:lnTo>
                    <a:cubicBezTo>
                      <a:pt x="14727" y="10800"/>
                      <a:pt x="14727" y="20400"/>
                      <a:pt x="14727" y="20400"/>
                    </a:cubicBezTo>
                    <a:close/>
                    <a:moveTo>
                      <a:pt x="15218" y="9600"/>
                    </a:moveTo>
                    <a:lnTo>
                      <a:pt x="12273" y="9600"/>
                    </a:lnTo>
                    <a:cubicBezTo>
                      <a:pt x="12002" y="9600"/>
                      <a:pt x="11782" y="9869"/>
                      <a:pt x="11782" y="10200"/>
                    </a:cubicBezTo>
                    <a:lnTo>
                      <a:pt x="11782" y="21000"/>
                    </a:lnTo>
                    <a:cubicBezTo>
                      <a:pt x="11782" y="21332"/>
                      <a:pt x="12002" y="21600"/>
                      <a:pt x="12273" y="21600"/>
                    </a:cubicBezTo>
                    <a:lnTo>
                      <a:pt x="15218" y="21600"/>
                    </a:lnTo>
                    <a:cubicBezTo>
                      <a:pt x="15489" y="21600"/>
                      <a:pt x="15709" y="21332"/>
                      <a:pt x="15709" y="21000"/>
                    </a:cubicBezTo>
                    <a:lnTo>
                      <a:pt x="15709" y="10200"/>
                    </a:lnTo>
                    <a:cubicBezTo>
                      <a:pt x="15709" y="9869"/>
                      <a:pt x="15489" y="9600"/>
                      <a:pt x="15218" y="9600"/>
                    </a:cubicBezTo>
                    <a:moveTo>
                      <a:pt x="2945" y="20400"/>
                    </a:moveTo>
                    <a:lnTo>
                      <a:pt x="982" y="20400"/>
                    </a:lnTo>
                    <a:lnTo>
                      <a:pt x="982" y="14400"/>
                    </a:lnTo>
                    <a:lnTo>
                      <a:pt x="2945" y="14400"/>
                    </a:lnTo>
                    <a:cubicBezTo>
                      <a:pt x="2945" y="14400"/>
                      <a:pt x="2945" y="20400"/>
                      <a:pt x="2945" y="20400"/>
                    </a:cubicBezTo>
                    <a:close/>
                    <a:moveTo>
                      <a:pt x="3436" y="13200"/>
                    </a:moveTo>
                    <a:lnTo>
                      <a:pt x="491" y="13200"/>
                    </a:lnTo>
                    <a:cubicBezTo>
                      <a:pt x="220" y="13200"/>
                      <a:pt x="0" y="13469"/>
                      <a:pt x="0" y="13800"/>
                    </a:cubicBezTo>
                    <a:lnTo>
                      <a:pt x="0" y="21000"/>
                    </a:lnTo>
                    <a:cubicBezTo>
                      <a:pt x="0" y="21332"/>
                      <a:pt x="220" y="21600"/>
                      <a:pt x="491" y="21600"/>
                    </a:cubicBezTo>
                    <a:lnTo>
                      <a:pt x="3436" y="21600"/>
                    </a:lnTo>
                    <a:cubicBezTo>
                      <a:pt x="3707" y="21600"/>
                      <a:pt x="3927" y="21332"/>
                      <a:pt x="3927" y="21000"/>
                    </a:cubicBezTo>
                    <a:lnTo>
                      <a:pt x="3927" y="13800"/>
                    </a:lnTo>
                    <a:cubicBezTo>
                      <a:pt x="3927" y="13469"/>
                      <a:pt x="3707" y="13200"/>
                      <a:pt x="3436" y="1320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miter lim="400000"/>
              </a:ln>
            </p:spPr>
            <p:txBody>
              <a:bodyPr lIns="19047" tIns="19047" rIns="19047" bIns="19047" anchor="ctr"/>
              <a:lstStyle/>
              <a:p>
                <a:pPr algn="ctr" defTabSz="228519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62" noProof="1">
                  <a:solidFill>
                    <a:srgbClr val="F4B246"/>
                  </a:solidFill>
                  <a:latin typeface="+mn-ea"/>
                  <a:cs typeface="Arial" panose="020B0604020202020204"/>
                </a:endParaRPr>
              </a:p>
            </p:txBody>
          </p:sp>
        </p:grpSp>
      </p:grpSp>
      <p:sp>
        <p:nvSpPr>
          <p:cNvPr id="40" name="标题 2">
            <a:extLst>
              <a:ext uri="{FF2B5EF4-FFF2-40B4-BE49-F238E27FC236}">
                <a16:creationId xmlns:a16="http://schemas.microsoft.com/office/drawing/2014/main" id="{65D6B974-5BC7-5E50-779A-A98A40EC5A84}"/>
              </a:ext>
            </a:extLst>
          </p:cNvPr>
          <p:cNvSpPr txBox="1">
            <a:spLocks/>
          </p:cNvSpPr>
          <p:nvPr/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MySQL</a:t>
            </a:r>
            <a:r>
              <a:rPr lang="zh-CN" altLang="en-US"/>
              <a:t>数据库课程安排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17DEEEB3-632E-F9DE-4253-E99F201154A3}"/>
              </a:ext>
            </a:extLst>
          </p:cNvPr>
          <p:cNvSpPr/>
          <p:nvPr/>
        </p:nvSpPr>
        <p:spPr>
          <a:xfrm>
            <a:off x="930259" y="3168590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概述</a:t>
            </a:r>
            <a:endParaRPr lang="en-US" altLang="zh-CN" sz="16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DF040D14-B23A-E655-D066-F938D18E2641}"/>
              </a:ext>
            </a:extLst>
          </p:cNvPr>
          <p:cNvSpPr/>
          <p:nvPr/>
        </p:nvSpPr>
        <p:spPr>
          <a:xfrm>
            <a:off x="924844" y="3844949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数据库设计</a:t>
            </a:r>
            <a:r>
              <a:rPr lang="en-US" altLang="zh-CN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-DDL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69A1BE6-740B-66ED-7ECD-B53F91BD1DE3}"/>
              </a:ext>
            </a:extLst>
          </p:cNvPr>
          <p:cNvSpPr/>
          <p:nvPr/>
        </p:nvSpPr>
        <p:spPr>
          <a:xfrm>
            <a:off x="4630212" y="3168590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数据库操作</a:t>
            </a:r>
            <a:r>
              <a:rPr lang="en-US" altLang="zh-CN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-DML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8FDBB13E-8B35-F8C0-D886-69D04E10389A}"/>
              </a:ext>
            </a:extLst>
          </p:cNvPr>
          <p:cNvSpPr/>
          <p:nvPr/>
        </p:nvSpPr>
        <p:spPr>
          <a:xfrm>
            <a:off x="915051" y="4521308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多表设计</a:t>
            </a:r>
            <a:endParaRPr lang="en-US" altLang="zh-CN" sz="16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3509EFFB-ED37-67E1-C54B-70D0B57EC537}"/>
              </a:ext>
            </a:extLst>
          </p:cNvPr>
          <p:cNvSpPr/>
          <p:nvPr/>
        </p:nvSpPr>
        <p:spPr>
          <a:xfrm>
            <a:off x="4619891" y="4403808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事务</a:t>
            </a:r>
            <a:endParaRPr lang="en-US" altLang="zh-CN" sz="16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452EE46C-05D4-460D-26CE-16940EB677BA}"/>
              </a:ext>
            </a:extLst>
          </p:cNvPr>
          <p:cNvSpPr/>
          <p:nvPr/>
        </p:nvSpPr>
        <p:spPr>
          <a:xfrm>
            <a:off x="4609227" y="3799229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数据库操作</a:t>
            </a:r>
            <a:r>
              <a:rPr lang="en-US" altLang="zh-CN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-DQL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D49FFA7D-F9E9-CE12-CBF3-E0D4368F58C5}"/>
              </a:ext>
            </a:extLst>
          </p:cNvPr>
          <p:cNvSpPr/>
          <p:nvPr/>
        </p:nvSpPr>
        <p:spPr>
          <a:xfrm>
            <a:off x="4609226" y="5003987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多表查询</a:t>
            </a:r>
            <a:endParaRPr lang="en-US" altLang="zh-CN" sz="16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01CC904C-FB72-E860-056C-557EB5BAF9B6}"/>
              </a:ext>
            </a:extLst>
          </p:cNvPr>
          <p:cNvSpPr/>
          <p:nvPr/>
        </p:nvSpPr>
        <p:spPr>
          <a:xfrm>
            <a:off x="8345374" y="3192056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</a:t>
            </a:r>
            <a:endParaRPr lang="en-US" altLang="zh-CN" sz="16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4C1F6038-BDAA-631A-A5A5-9D6C00FB1BAD}"/>
              </a:ext>
            </a:extLst>
          </p:cNvPr>
          <p:cNvSpPr/>
          <p:nvPr/>
        </p:nvSpPr>
        <p:spPr>
          <a:xfrm>
            <a:off x="8335581" y="3832048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优化</a:t>
            </a:r>
            <a:endParaRPr lang="en-US" altLang="zh-CN" sz="16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18BA6A92-0255-4E3F-D6FE-695D1CFEAB0E}"/>
              </a:ext>
            </a:extLst>
          </p:cNvPr>
          <p:cNvSpPr/>
          <p:nvPr/>
        </p:nvSpPr>
        <p:spPr>
          <a:xfrm>
            <a:off x="8345374" y="4450740"/>
            <a:ext cx="2931575" cy="517189"/>
          </a:xfrm>
          <a:prstGeom prst="roundRect">
            <a:avLst>
              <a:gd name="adj" fmla="val 48533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402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8056;#150141;#15014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8056;#150141;#150141;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91111</TotalTime>
  <Words>2008</Words>
  <Application>Microsoft Office PowerPoint</Application>
  <PresentationFormat>宽屏</PresentationFormat>
  <Paragraphs>373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53</vt:i4>
      </vt:variant>
    </vt:vector>
  </HeadingPairs>
  <TitlesOfParts>
    <vt:vector size="75" baseType="lpstr">
      <vt:lpstr>Alibaba PuHuiTi B</vt:lpstr>
      <vt:lpstr>Alibaba PuHuiTi M</vt:lpstr>
      <vt:lpstr>Alibaba PuHuiTi Medium</vt:lpstr>
      <vt:lpstr>Alibaba PuHuiTi R</vt:lpstr>
      <vt:lpstr>Alibaba Sans Light</vt:lpstr>
      <vt:lpstr>阿里巴巴普惠体</vt:lpstr>
      <vt:lpstr>等线</vt:lpstr>
      <vt:lpstr>黑体</vt:lpstr>
      <vt:lpstr>STKaiti</vt:lpstr>
      <vt:lpstr>STKaiti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Web后端开发</vt:lpstr>
      <vt:lpstr>PowerPoint 演示文稿</vt:lpstr>
      <vt:lpstr>Web后端开发</vt:lpstr>
      <vt:lpstr>什么是数据库?</vt:lpstr>
      <vt:lpstr>什么是数据库?</vt:lpstr>
      <vt:lpstr>什么是数据库?</vt:lpstr>
      <vt:lpstr>数据库产品</vt:lpstr>
      <vt:lpstr>PowerPoint 演示文稿</vt:lpstr>
      <vt:lpstr>PowerPoint 演示文稿</vt:lpstr>
      <vt:lpstr>PowerPoint 演示文稿</vt:lpstr>
      <vt:lpstr>PowerPoint 演示文稿</vt:lpstr>
      <vt:lpstr>MySQL概述</vt:lpstr>
      <vt:lpstr>MySQL概述</vt:lpstr>
      <vt:lpstr>MySQL安装</vt:lpstr>
      <vt:lpstr>MySQL安装</vt:lpstr>
      <vt:lpstr>MySQL连接</vt:lpstr>
      <vt:lpstr>MySQL-企业开发使用方式</vt:lpstr>
      <vt:lpstr>MySQL-企业开发使用方式</vt:lpstr>
      <vt:lpstr>MySQL-企业开发使用方式</vt:lpstr>
      <vt:lpstr>MySQL概述</vt:lpstr>
      <vt:lpstr>MySQL数据模型</vt:lpstr>
      <vt:lpstr>MySQL数据模型</vt:lpstr>
      <vt:lpstr>MySQL概述</vt:lpstr>
      <vt:lpstr>SQL简介</vt:lpstr>
      <vt:lpstr>SQL分类</vt:lpstr>
      <vt:lpstr>PowerPoint 演示文稿</vt:lpstr>
      <vt:lpstr>PowerPoint 演示文稿</vt:lpstr>
      <vt:lpstr>PowerPoint 演示文稿</vt:lpstr>
      <vt:lpstr>数据库设计-DDL</vt:lpstr>
      <vt:lpstr>DDL</vt:lpstr>
      <vt:lpstr>数据库设计-DDL</vt:lpstr>
      <vt:lpstr>数据库设计-DDL</vt:lpstr>
      <vt:lpstr>DDL（数据库操作）</vt:lpstr>
      <vt:lpstr>MySQL客户端工具</vt:lpstr>
      <vt:lpstr>MySQL客户端工具-图形化工具</vt:lpstr>
      <vt:lpstr>MySQL图形化管理工具</vt:lpstr>
      <vt:lpstr>数据库设计-DDL</vt:lpstr>
      <vt:lpstr>DDL（表操作）</vt:lpstr>
      <vt:lpstr>DDL（表操作）</vt:lpstr>
      <vt:lpstr>PowerPoint 演示文稿</vt:lpstr>
      <vt:lpstr>PowerPoint 演示文稿</vt:lpstr>
      <vt:lpstr>DDL（表操作）</vt:lpstr>
      <vt:lpstr>DDL（表操作）</vt:lpstr>
      <vt:lpstr>DDL（表操作）</vt:lpstr>
      <vt:lpstr>PowerPoint 演示文稿</vt:lpstr>
      <vt:lpstr>PowerPoint 演示文稿</vt:lpstr>
      <vt:lpstr>数据库操作-DML</vt:lpstr>
      <vt:lpstr>DML</vt:lpstr>
      <vt:lpstr>DML（INSERT）</vt:lpstr>
      <vt:lpstr>DML（UPDATE）</vt:lpstr>
      <vt:lpstr>DML（DELETE）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毅 秦</cp:lastModifiedBy>
  <cp:revision>5641</cp:revision>
  <dcterms:created xsi:type="dcterms:W3CDTF">2020-03-31T02:23:27Z</dcterms:created>
  <dcterms:modified xsi:type="dcterms:W3CDTF">2024-11-24T12:13:44Z</dcterms:modified>
</cp:coreProperties>
</file>